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0000"/>
              </a:lnSpc>
              <a:spcBef>
                <a:spcPts val="1400"/>
              </a:spcBef>
            </a:pPr>
            <a:r>
              <a:rPr lang="en-US" altLang="zh-TW" sz="1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altLang="zh-TW" sz="1200" dirty="0">
                <a:solidFill>
                  <a:schemeClr val="accent3">
                    <a:lumMod val="25000"/>
                  </a:schemeClr>
                </a:solidFill>
                <a:latin typeface="Abadi" panose="020B0604020104020204" pitchFamily="34" charset="0"/>
              </a:rPr>
              <a:t>Explain why you added those plots and interactions</a:t>
            </a:r>
          </a:p>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505066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0000"/>
              </a:lnSpc>
              <a:spcBef>
                <a:spcPts val="1400"/>
              </a:spcBef>
            </a:pPr>
            <a:r>
              <a:rPr lang="en-US" altLang="zh-TW" sz="1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altLang="zh-TW" sz="1200" dirty="0">
                <a:solidFill>
                  <a:schemeClr val="accent3">
                    <a:lumMod val="25000"/>
                  </a:schemeClr>
                </a:solidFill>
                <a:latin typeface="Abadi" panose="020B0604020104020204" pitchFamily="34" charset="0"/>
              </a:rPr>
              <a:t>You need present your model development process using key phrases and flowchart</a:t>
            </a:r>
          </a:p>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83270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文字方塊 5">
            <a:extLst>
              <a:ext uri="{FF2B5EF4-FFF2-40B4-BE49-F238E27FC236}">
                <a16:creationId xmlns:a16="http://schemas.microsoft.com/office/drawing/2014/main" id="{3B34F454-332A-495F-817D-F3AA2C30AB32}"/>
              </a:ext>
            </a:extLst>
          </p:cNvPr>
          <p:cNvSpPr txBox="1"/>
          <p:nvPr/>
        </p:nvSpPr>
        <p:spPr>
          <a:xfrm>
            <a:off x="362554" y="1570494"/>
            <a:ext cx="7276496" cy="4524315"/>
          </a:xfrm>
          <a:prstGeom prst="rect">
            <a:avLst/>
          </a:prstGeom>
          <a:noFill/>
        </p:spPr>
        <p:txBody>
          <a:bodyPr wrap="square">
            <a:spAutoFit/>
          </a:bodyPr>
          <a:lstStyle/>
          <a:p>
            <a:r>
              <a:rPr lang="zh-TW" altLang="en-US" dirty="0"/>
              <a:t>Combined API-collected launch records with web-scraped tables</a:t>
            </a:r>
          </a:p>
          <a:p>
            <a:endParaRPr lang="zh-TW" altLang="en-US" dirty="0"/>
          </a:p>
          <a:p>
            <a:r>
              <a:rPr lang="zh-TW" altLang="en-US" dirty="0"/>
              <a:t>Standardized column names and unified field formats</a:t>
            </a:r>
          </a:p>
          <a:p>
            <a:endParaRPr lang="zh-TW" altLang="en-US" dirty="0"/>
          </a:p>
          <a:p>
            <a:r>
              <a:rPr lang="zh-TW" altLang="en-US" dirty="0"/>
              <a:t>Converted JSON and HTML tables into structured Pandas DataFrames</a:t>
            </a:r>
          </a:p>
          <a:p>
            <a:endParaRPr lang="zh-TW" altLang="en-US" dirty="0"/>
          </a:p>
          <a:p>
            <a:r>
              <a:rPr lang="zh-TW" altLang="en-US" dirty="0"/>
              <a:t>Handled missing values and removed irrelevant fields</a:t>
            </a:r>
          </a:p>
          <a:p>
            <a:endParaRPr lang="zh-TW" altLang="en-US" dirty="0"/>
          </a:p>
          <a:p>
            <a:r>
              <a:rPr lang="zh-TW" altLang="en-US" dirty="0"/>
              <a:t>Derived new features such as launch year, pad location, and success flag</a:t>
            </a:r>
          </a:p>
          <a:p>
            <a:endParaRPr lang="zh-TW" altLang="en-US" dirty="0"/>
          </a:p>
          <a:p>
            <a:r>
              <a:rPr lang="zh-TW" altLang="en-US" dirty="0"/>
              <a:t>Merged datasets using launch ID as the key</a:t>
            </a:r>
          </a:p>
          <a:p>
            <a:endParaRPr lang="zh-TW" altLang="en-US" dirty="0"/>
          </a:p>
          <a:p>
            <a:r>
              <a:rPr lang="zh-TW" altLang="en-US" dirty="0"/>
              <a:t>Ensured data consistency before performing EDA and modeling</a:t>
            </a:r>
          </a:p>
          <a:p>
            <a:endParaRPr lang="zh-TW" altLang="en-US" dirty="0"/>
          </a:p>
          <a:p>
            <a:r>
              <a:rPr lang="zh-TW" altLang="en-US" dirty="0"/>
              <a:t>All wrangling steps were completed and documented in dedicated Jupyter notebooks</a:t>
            </a:r>
          </a:p>
        </p:txBody>
      </p:sp>
      <p:sp>
        <p:nvSpPr>
          <p:cNvPr id="9" name="文字方塊 8">
            <a:extLst>
              <a:ext uri="{FF2B5EF4-FFF2-40B4-BE49-F238E27FC236}">
                <a16:creationId xmlns:a16="http://schemas.microsoft.com/office/drawing/2014/main" id="{31430FD2-18F7-4E24-A0BA-9AB20AEA5B0B}"/>
              </a:ext>
            </a:extLst>
          </p:cNvPr>
          <p:cNvSpPr txBox="1"/>
          <p:nvPr/>
        </p:nvSpPr>
        <p:spPr>
          <a:xfrm>
            <a:off x="8048022" y="1583352"/>
            <a:ext cx="6096000" cy="3970318"/>
          </a:xfrm>
          <a:prstGeom prst="rect">
            <a:avLst/>
          </a:prstGeom>
          <a:noFill/>
        </p:spPr>
        <p:txBody>
          <a:bodyPr wrap="square">
            <a:spAutoFit/>
          </a:bodyPr>
          <a:lstStyle/>
          <a:p>
            <a:r>
              <a:rPr lang="zh-TW" altLang="en-US" dirty="0"/>
              <a:t>Load API dataset (JSON)</a:t>
            </a:r>
            <a:endParaRPr lang="en-US" altLang="zh-TW" dirty="0"/>
          </a:p>
          <a:p>
            <a:endParaRPr lang="zh-TW" altLang="en-US" dirty="0"/>
          </a:p>
          <a:p>
            <a:r>
              <a:rPr lang="zh-TW" altLang="en-US" dirty="0"/>
              <a:t>Load scraped dataset (HTML)</a:t>
            </a:r>
            <a:endParaRPr lang="en-US" altLang="zh-TW" dirty="0"/>
          </a:p>
          <a:p>
            <a:endParaRPr lang="zh-TW" altLang="en-US" dirty="0"/>
          </a:p>
          <a:p>
            <a:r>
              <a:rPr lang="zh-TW" altLang="en-US" dirty="0"/>
              <a:t>Normalize column names &amp; data formats</a:t>
            </a:r>
          </a:p>
          <a:p>
            <a:r>
              <a:rPr lang="zh-TW" altLang="en-US" dirty="0"/>
              <a:t>Handle missing / inconsistent data</a:t>
            </a:r>
            <a:endParaRPr lang="en-US" altLang="zh-TW" dirty="0"/>
          </a:p>
          <a:p>
            <a:endParaRPr lang="zh-TW" altLang="en-US" dirty="0"/>
          </a:p>
          <a:p>
            <a:r>
              <a:rPr lang="zh-TW" altLang="en-US" dirty="0"/>
              <a:t>Convert JSON/HTML → DataFrames</a:t>
            </a:r>
            <a:endParaRPr lang="en-US" altLang="zh-TW" dirty="0"/>
          </a:p>
          <a:p>
            <a:endParaRPr lang="zh-TW" altLang="en-US" dirty="0"/>
          </a:p>
          <a:p>
            <a:r>
              <a:rPr lang="zh-TW" altLang="en-US" dirty="0"/>
              <a:t>Create derived features (year, site, success)</a:t>
            </a:r>
            <a:endParaRPr lang="en-US" altLang="zh-TW" dirty="0"/>
          </a:p>
          <a:p>
            <a:endParaRPr lang="zh-TW" altLang="en-US" dirty="0"/>
          </a:p>
          <a:p>
            <a:r>
              <a:rPr lang="zh-TW" altLang="en-US" dirty="0"/>
              <a:t>Merge datasets using launch identifiers</a:t>
            </a:r>
            <a:endParaRPr lang="en-US" altLang="zh-TW" dirty="0"/>
          </a:p>
          <a:p>
            <a:endParaRPr lang="zh-TW" altLang="en-US" dirty="0"/>
          </a:p>
          <a:p>
            <a:r>
              <a:rPr lang="zh-TW" altLang="en-US" dirty="0"/>
              <a:t>Final clean dataset for EDA &amp; ML</a:t>
            </a:r>
          </a:p>
        </p:txBody>
      </p:sp>
      <p:cxnSp>
        <p:nvCxnSpPr>
          <p:cNvPr id="10" name="直線單箭頭接點 9">
            <a:extLst>
              <a:ext uri="{FF2B5EF4-FFF2-40B4-BE49-F238E27FC236}">
                <a16:creationId xmlns:a16="http://schemas.microsoft.com/office/drawing/2014/main" id="{E831CCBE-99B1-47C4-AEC4-73FF2CCE4B32}"/>
              </a:ext>
            </a:extLst>
          </p:cNvPr>
          <p:cNvCxnSpPr/>
          <p:nvPr/>
        </p:nvCxnSpPr>
        <p:spPr>
          <a:xfrm>
            <a:off x="9549033" y="191928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DBCAC055-6814-4BC2-A063-BE9EBBBCDAE7}"/>
              </a:ext>
            </a:extLst>
          </p:cNvPr>
          <p:cNvCxnSpPr/>
          <p:nvPr/>
        </p:nvCxnSpPr>
        <p:spPr>
          <a:xfrm>
            <a:off x="9549033" y="249078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7C3FA00E-D121-4ED4-84F3-199C6DFDD4DB}"/>
              </a:ext>
            </a:extLst>
          </p:cNvPr>
          <p:cNvCxnSpPr/>
          <p:nvPr/>
        </p:nvCxnSpPr>
        <p:spPr>
          <a:xfrm>
            <a:off x="9549033" y="328808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50C135AB-16B9-4ADC-B39E-A301013AB7DE}"/>
              </a:ext>
            </a:extLst>
          </p:cNvPr>
          <p:cNvCxnSpPr/>
          <p:nvPr/>
        </p:nvCxnSpPr>
        <p:spPr>
          <a:xfrm>
            <a:off x="9549033" y="385958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C6137CB2-C739-4C37-A2E8-BBF890DAC77C}"/>
              </a:ext>
            </a:extLst>
          </p:cNvPr>
          <p:cNvCxnSpPr/>
          <p:nvPr/>
        </p:nvCxnSpPr>
        <p:spPr>
          <a:xfrm>
            <a:off x="9549033" y="440251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1BEE6F03-5A4D-4904-A21A-D11881140215}"/>
              </a:ext>
            </a:extLst>
          </p:cNvPr>
          <p:cNvCxnSpPr/>
          <p:nvPr/>
        </p:nvCxnSpPr>
        <p:spPr>
          <a:xfrm>
            <a:off x="9549033" y="491686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7749AA0E-72AC-4F87-9240-BDFCFB9D1024}"/>
              </a:ext>
            </a:extLst>
          </p:cNvPr>
          <p:cNvSpPr txBox="1"/>
          <p:nvPr/>
        </p:nvSpPr>
        <p:spPr>
          <a:xfrm>
            <a:off x="3012064" y="5989230"/>
            <a:ext cx="7074308" cy="923330"/>
          </a:xfrm>
          <a:prstGeom prst="rect">
            <a:avLst/>
          </a:prstGeom>
          <a:noFill/>
        </p:spPr>
        <p:txBody>
          <a:bodyPr wrap="square">
            <a:spAutoFit/>
          </a:bodyPr>
          <a:lstStyle/>
          <a:p>
            <a:r>
              <a:rPr lang="en-US" altLang="zh-TW" dirty="0"/>
              <a:t>https://github.com/667788699/IBM-Data-Science-Professional-Certificate/blob/main/Applied%20Data%20Science%20Capstone/Module1/jupyter-labs-webscraping.ipynb</a:t>
            </a:r>
            <a:endParaRPr lang="zh-TW" alt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文字方塊 5">
            <a:extLst>
              <a:ext uri="{FF2B5EF4-FFF2-40B4-BE49-F238E27FC236}">
                <a16:creationId xmlns:a16="http://schemas.microsoft.com/office/drawing/2014/main" id="{C46E0BA5-B0A8-4244-9D12-F0B1FE5B81DB}"/>
              </a:ext>
            </a:extLst>
          </p:cNvPr>
          <p:cNvSpPr txBox="1"/>
          <p:nvPr/>
        </p:nvSpPr>
        <p:spPr>
          <a:xfrm>
            <a:off x="2802194" y="5563908"/>
            <a:ext cx="6096000" cy="923330"/>
          </a:xfrm>
          <a:prstGeom prst="rect">
            <a:avLst/>
          </a:prstGeom>
          <a:noFill/>
        </p:spPr>
        <p:txBody>
          <a:bodyPr wrap="square">
            <a:spAutoFit/>
          </a:bodyPr>
          <a:lstStyle/>
          <a:p>
            <a:r>
              <a:rPr lang="en-US" altLang="zh-TW" dirty="0"/>
              <a:t>https://github.com/667788699/IBM-Data-Science-Professional-Certificate/blob/main/Applied%20Data%20Science%20Capstone/Module2/edadataviz.ipynb</a:t>
            </a:r>
            <a:endParaRPr lang="zh-TW" altLang="en-US" dirty="0"/>
          </a:p>
        </p:txBody>
      </p:sp>
      <p:sp>
        <p:nvSpPr>
          <p:cNvPr id="5" name="Rectangle 2">
            <a:extLst>
              <a:ext uri="{FF2B5EF4-FFF2-40B4-BE49-F238E27FC236}">
                <a16:creationId xmlns:a16="http://schemas.microsoft.com/office/drawing/2014/main" id="{DD635D10-D7A7-4FCF-8520-1B1BE73A6C06}"/>
              </a:ext>
            </a:extLst>
          </p:cNvPr>
          <p:cNvSpPr>
            <a:spLocks noChangeArrowheads="1"/>
          </p:cNvSpPr>
          <p:nvPr/>
        </p:nvSpPr>
        <p:spPr bwMode="auto">
          <a:xfrm>
            <a:off x="294967" y="2263974"/>
            <a:ext cx="1041113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i="0" u="none" strike="noStrike" cap="none" normalizeH="0" baseline="0" dirty="0">
                <a:ln>
                  <a:noFill/>
                </a:ln>
                <a:solidFill>
                  <a:schemeClr val="tx1"/>
                </a:solidFill>
                <a:effectLst/>
                <a:latin typeface="Arial" panose="020B0604020202020204" pitchFamily="34" charset="0"/>
              </a:rPr>
              <a:t>Exploratory Data Analysis (EDA)</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i="0" u="none" strike="noStrike" cap="none" normalizeH="0" baseline="0" dirty="0">
                <a:ln>
                  <a:noFill/>
                </a:ln>
                <a:solidFill>
                  <a:schemeClr val="tx1"/>
                </a:solidFill>
                <a:effectLst/>
                <a:latin typeface="Arial" panose="020B0604020202020204" pitchFamily="34" charset="0"/>
              </a:rPr>
              <a:t>visualize the relationships between launch outcomes and several variables, finding key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Flight Number: Success likelihood generally increases as the flight number rises, indicating learning and improvement over time (T1, T4).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Launch Site: Noted that VAFB-SLC does not handle heavy payloads (&gt; 10,000 kg) (T2).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Orbit Type: Analyzed success rates across different orbits (T3). Found that success in LEO is related to the number of flights, while GTO shows no clear relationship with flight number (T4, T5).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Yearly Trend: Observed that the average success rate steadily increased from 2013 to 2020 (T6).</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i="0" u="none" strike="noStrike" cap="none" normalizeH="0" baseline="0" dirty="0">
                <a:ln>
                  <a:noFill/>
                </a:ln>
                <a:solidFill>
                  <a:schemeClr val="tx1"/>
                </a:solidFill>
                <a:effectLst/>
                <a:latin typeface="Arial" panose="020B0604020202020204" pitchFamily="34" charset="0"/>
              </a:rPr>
              <a:t>Feature Engineering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i="0" u="none" strike="noStrike" cap="none" normalizeH="0" baseline="0" dirty="0">
                <a:ln>
                  <a:noFill/>
                </a:ln>
                <a:solidFill>
                  <a:schemeClr val="tx1"/>
                </a:solidFill>
                <a:effectLst/>
                <a:latin typeface="Arial" panose="020B0604020202020204" pitchFamily="34" charset="0"/>
              </a:rPr>
              <a:t>prepare the data for machine learning models by: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7: Creating dummy variables (OneHotEncoder) for categorical features: </a:t>
            </a:r>
            <a:r>
              <a:rPr kumimoji="0" lang="zh-TW" altLang="zh-TW" sz="1200" i="0" u="none" strike="noStrike" cap="none" normalizeH="0" baseline="0" dirty="0">
                <a:ln>
                  <a:noFill/>
                </a:ln>
                <a:solidFill>
                  <a:schemeClr val="tx1"/>
                </a:solidFill>
                <a:effectLst/>
                <a:latin typeface="Arial Unicode MS"/>
              </a:rPr>
              <a:t>Orbit</a:t>
            </a:r>
            <a:r>
              <a:rPr kumimoji="0" lang="zh-TW" altLang="zh-TW" sz="1200" i="0" u="none" strike="noStrike" cap="none" normalizeH="0" baseline="0" dirty="0">
                <a:ln>
                  <a:noFill/>
                </a:ln>
                <a:solidFill>
                  <a:schemeClr val="tx1"/>
                </a:solidFill>
                <a:effectLst/>
              </a:rPr>
              <a:t>, </a:t>
            </a:r>
            <a:r>
              <a:rPr kumimoji="0" lang="zh-TW" altLang="zh-TW" sz="1200" i="0" u="none" strike="noStrike" cap="none" normalizeH="0" baseline="0" dirty="0">
                <a:ln>
                  <a:noFill/>
                </a:ln>
                <a:solidFill>
                  <a:schemeClr val="tx1"/>
                </a:solidFill>
                <a:effectLst/>
                <a:latin typeface="Arial Unicode MS"/>
              </a:rPr>
              <a:t>LaunchSite</a:t>
            </a:r>
            <a:r>
              <a:rPr kumimoji="0" lang="zh-TW" altLang="zh-TW" sz="1200" i="0" u="none" strike="noStrike" cap="none" normalizeH="0" baseline="0" dirty="0">
                <a:ln>
                  <a:noFill/>
                </a:ln>
                <a:solidFill>
                  <a:schemeClr val="tx1"/>
                </a:solidFill>
                <a:effectLst/>
              </a:rPr>
              <a:t>, </a:t>
            </a:r>
            <a:r>
              <a:rPr kumimoji="0" lang="zh-TW" altLang="zh-TW" sz="1200" i="0" u="none" strike="noStrike" cap="none" normalizeH="0" baseline="0" dirty="0">
                <a:ln>
                  <a:noFill/>
                </a:ln>
                <a:solidFill>
                  <a:schemeClr val="tx1"/>
                </a:solidFill>
                <a:effectLst/>
                <a:latin typeface="Arial Unicode MS"/>
              </a:rPr>
              <a:t>LandingPad</a:t>
            </a:r>
            <a:r>
              <a:rPr kumimoji="0" lang="zh-TW" altLang="zh-TW" sz="1200" i="0" u="none" strike="noStrike" cap="none" normalizeH="0" baseline="0" dirty="0">
                <a:ln>
                  <a:noFill/>
                </a:ln>
                <a:solidFill>
                  <a:schemeClr val="tx1"/>
                </a:solidFill>
                <a:effectLst/>
              </a:rPr>
              <a:t>, and </a:t>
            </a:r>
            <a:r>
              <a:rPr kumimoji="0" lang="zh-TW" altLang="zh-TW" sz="1200" i="0" u="none" strike="noStrike" cap="none" normalizeH="0" baseline="0" dirty="0">
                <a:ln>
                  <a:noFill/>
                </a:ln>
                <a:solidFill>
                  <a:schemeClr val="tx1"/>
                </a:solidFill>
                <a:effectLst/>
                <a:latin typeface="Arial Unicode MS"/>
              </a:rPr>
              <a:t>Serial</a:t>
            </a:r>
            <a:r>
              <a:rPr kumimoji="0" lang="zh-TW" altLang="zh-TW" sz="1200" i="0" u="none" strike="noStrike" cap="none" normalizeH="0" baseline="0" dirty="0">
                <a:ln>
                  <a:noFill/>
                </a:ln>
                <a:solidFill>
                  <a:schemeClr val="tx1"/>
                </a:solidFill>
                <a:effectLst/>
              </a:rPr>
              <a:t>.</a:t>
            </a:r>
            <a:endParaRPr kumimoji="0" lang="zh-TW" altLang="zh-TW" sz="1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8: Casting all columns in the final feature set (</a:t>
            </a:r>
            <a:r>
              <a:rPr kumimoji="0" lang="zh-TW" altLang="zh-TW" sz="1200" i="0" u="none" strike="noStrike" cap="none" normalizeH="0" baseline="0" dirty="0">
                <a:ln>
                  <a:noFill/>
                </a:ln>
                <a:solidFill>
                  <a:schemeClr val="tx1"/>
                </a:solidFill>
                <a:effectLst/>
                <a:latin typeface="Arial Unicode MS"/>
              </a:rPr>
              <a:t>features_one_hot</a:t>
            </a:r>
            <a:r>
              <a:rPr kumimoji="0" lang="zh-TW" altLang="zh-TW" sz="1200" i="0" u="none" strike="noStrike" cap="none" normalizeH="0" baseline="0" dirty="0">
                <a:ln>
                  <a:noFill/>
                </a:ln>
                <a:solidFill>
                  <a:schemeClr val="tx1"/>
                </a:solidFill>
                <a:effectLst/>
              </a:rPr>
              <a:t>) to the </a:t>
            </a:r>
            <a:r>
              <a:rPr kumimoji="0" lang="zh-TW" altLang="zh-TW" sz="1200" i="0" u="none" strike="noStrike" cap="none" normalizeH="0" baseline="0" dirty="0">
                <a:ln>
                  <a:noFill/>
                </a:ln>
                <a:solidFill>
                  <a:schemeClr val="tx1"/>
                </a:solidFill>
                <a:effectLst/>
                <a:latin typeface="Arial Unicode MS"/>
              </a:rPr>
              <a:t>float64</a:t>
            </a:r>
            <a:r>
              <a:rPr kumimoji="0" lang="zh-TW" altLang="zh-TW" sz="1200" i="0" u="none" strike="noStrike" cap="none" normalizeH="0" baseline="0" dirty="0">
                <a:ln>
                  <a:noFill/>
                </a:ln>
                <a:solidFill>
                  <a:schemeClr val="tx1"/>
                </a:solidFill>
                <a:effectLst/>
              </a:rPr>
              <a:t> data type.</a:t>
            </a:r>
            <a:endParaRPr kumimoji="0" lang="zh-TW" altLang="zh-TW" sz="1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文字方塊 5">
            <a:extLst>
              <a:ext uri="{FF2B5EF4-FFF2-40B4-BE49-F238E27FC236}">
                <a16:creationId xmlns:a16="http://schemas.microsoft.com/office/drawing/2014/main" id="{9FA1FC11-625F-48F5-9BEB-20DC54895A79}"/>
              </a:ext>
            </a:extLst>
          </p:cNvPr>
          <p:cNvSpPr txBox="1"/>
          <p:nvPr/>
        </p:nvSpPr>
        <p:spPr>
          <a:xfrm>
            <a:off x="1040695" y="5286021"/>
            <a:ext cx="9474903" cy="923330"/>
          </a:xfrm>
          <a:prstGeom prst="rect">
            <a:avLst/>
          </a:prstGeom>
          <a:noFill/>
        </p:spPr>
        <p:txBody>
          <a:bodyPr wrap="square">
            <a:spAutoFit/>
          </a:bodyPr>
          <a:lstStyle/>
          <a:p>
            <a:r>
              <a:rPr lang="en-US" altLang="zh-TW" dirty="0"/>
              <a:t>https://github.com/667788699/IBM-Data-Science-Professional-Certificate/blob/main/Applied%20Data%20Science%20Capstone/Module2/jupyter-labs-eda-sql-coursera_sqllite.ipynb</a:t>
            </a:r>
            <a:endParaRPr lang="zh-TW" altLang="en-US" dirty="0"/>
          </a:p>
        </p:txBody>
      </p:sp>
      <p:sp>
        <p:nvSpPr>
          <p:cNvPr id="10" name="Rectangle 5">
            <a:extLst>
              <a:ext uri="{FF2B5EF4-FFF2-40B4-BE49-F238E27FC236}">
                <a16:creationId xmlns:a16="http://schemas.microsoft.com/office/drawing/2014/main" id="{A6A0C703-9408-480C-961F-1ACF0F94AD35}"/>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6">
            <a:extLst>
              <a:ext uri="{FF2B5EF4-FFF2-40B4-BE49-F238E27FC236}">
                <a16:creationId xmlns:a16="http://schemas.microsoft.com/office/drawing/2014/main" id="{BE604AD2-283E-414E-879F-E87B5EACEB28}"/>
              </a:ext>
            </a:extLst>
          </p:cNvPr>
          <p:cNvSpPr>
            <a:spLocks noChangeArrowheads="1"/>
          </p:cNvSpPr>
          <p:nvPr/>
        </p:nvSpPr>
        <p:spPr bwMode="auto">
          <a:xfrm>
            <a:off x="522514" y="1815406"/>
            <a:ext cx="9474903"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1: Display the names of all unique launch sites (</a:t>
            </a:r>
            <a:r>
              <a:rPr kumimoji="0" lang="zh-TW" altLang="zh-TW" sz="1200" i="0" u="none" strike="noStrike" cap="none" normalizeH="0" baseline="0" dirty="0">
                <a:ln>
                  <a:noFill/>
                </a:ln>
                <a:solidFill>
                  <a:schemeClr val="tx1"/>
                </a:solidFill>
                <a:effectLst/>
                <a:latin typeface="Arial Unicode MS"/>
              </a:rPr>
              <a:t>Launch_Site</a:t>
            </a:r>
            <a:r>
              <a:rPr kumimoji="0" lang="zh-TW" altLang="zh-TW" sz="1200" i="0" u="none" strike="noStrike" cap="none" normalizeH="0" baseline="0" dirty="0">
                <a:ln>
                  <a:noFill/>
                </a:ln>
                <a:solidFill>
                  <a:schemeClr val="tx1"/>
                </a:solidFill>
                <a:effectLst/>
              </a:rPr>
              <a:t>).</a:t>
            </a:r>
            <a:endParaRPr kumimoji="0" lang="zh-TW" altLang="zh-TW" sz="1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2: Display 5 records where the launch site begins with the string </a:t>
            </a:r>
            <a:r>
              <a:rPr kumimoji="0" lang="zh-TW" altLang="zh-TW" sz="1200" i="0" u="none" strike="noStrike" cap="none" normalizeH="0" baseline="0" dirty="0">
                <a:ln>
                  <a:noFill/>
                </a:ln>
                <a:solidFill>
                  <a:schemeClr val="tx1"/>
                </a:solidFill>
                <a:effectLst/>
                <a:latin typeface="Arial Unicode MS"/>
              </a:rPr>
              <a:t>'CCA'</a:t>
            </a:r>
            <a:r>
              <a:rPr kumimoji="0" lang="zh-TW" altLang="zh-TW" sz="1200" i="0" u="none" strike="noStrike" cap="none" normalizeH="0" baseline="0" dirty="0">
                <a:ln>
                  <a:noFill/>
                </a:ln>
                <a:solidFill>
                  <a:schemeClr val="tx1"/>
                </a:solidFill>
                <a:effectLst/>
              </a:rPr>
              <a:t>.</a:t>
            </a:r>
            <a:endParaRPr kumimoji="0" lang="zh-TW" altLang="zh-TW" sz="1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3: Display the total payload mass (</a:t>
            </a:r>
            <a:r>
              <a:rPr kumimoji="0" lang="zh-TW" altLang="zh-TW" sz="1200" i="0" u="none" strike="noStrike" cap="none" normalizeH="0" baseline="0" dirty="0">
                <a:ln>
                  <a:noFill/>
                </a:ln>
                <a:solidFill>
                  <a:schemeClr val="tx1"/>
                </a:solidFill>
                <a:effectLst/>
                <a:latin typeface="Arial Unicode MS"/>
              </a:rPr>
              <a:t>PAYLOAD_MASS__KG_</a:t>
            </a:r>
            <a:r>
              <a:rPr kumimoji="0" lang="zh-TW" altLang="zh-TW" sz="1200" i="0" u="none" strike="noStrike" cap="none" normalizeH="0" baseline="0" dirty="0">
                <a:ln>
                  <a:noFill/>
                </a:ln>
                <a:solidFill>
                  <a:schemeClr val="tx1"/>
                </a:solidFill>
                <a:effectLst/>
              </a:rPr>
              <a:t>) carried by boosters launched for </a:t>
            </a:r>
            <a:r>
              <a:rPr kumimoji="0" lang="zh-TW" altLang="zh-TW" sz="1200" i="0" u="none" strike="noStrike" cap="none" normalizeH="0" baseline="0" dirty="0">
                <a:ln>
                  <a:noFill/>
                </a:ln>
                <a:solidFill>
                  <a:schemeClr val="tx1"/>
                </a:solidFill>
                <a:effectLst/>
                <a:latin typeface="Arial Unicode MS"/>
              </a:rPr>
              <a:t>NASA (CRS)</a:t>
            </a:r>
            <a:r>
              <a:rPr kumimoji="0" lang="zh-TW" altLang="zh-TW" sz="1200" i="0" u="none" strike="noStrike" cap="none" normalizeH="0" baseline="0" dirty="0">
                <a:ln>
                  <a:noFill/>
                </a:ln>
                <a:solidFill>
                  <a:schemeClr val="tx1"/>
                </a:solidFill>
                <a:effectLst/>
              </a:rPr>
              <a:t>.</a:t>
            </a:r>
            <a:endParaRPr kumimoji="0" lang="zh-TW" altLang="zh-TW" sz="1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4: Display the average payload mass carried by the booster version </a:t>
            </a:r>
            <a:r>
              <a:rPr kumimoji="0" lang="zh-TW" altLang="zh-TW" sz="1200" i="0" u="none" strike="noStrike" cap="none" normalizeH="0" baseline="0" dirty="0">
                <a:ln>
                  <a:noFill/>
                </a:ln>
                <a:solidFill>
                  <a:schemeClr val="tx1"/>
                </a:solidFill>
                <a:effectLst/>
                <a:latin typeface="Arial Unicode MS"/>
              </a:rPr>
              <a:t>F9 v1.1</a:t>
            </a:r>
            <a:r>
              <a:rPr kumimoji="0" lang="zh-TW" altLang="zh-TW" sz="1200" i="0" u="none" strike="noStrike" cap="none" normalizeH="0" baseline="0" dirty="0">
                <a:ln>
                  <a:noFill/>
                </a:ln>
                <a:solidFill>
                  <a:schemeClr val="tx1"/>
                </a:solidFill>
                <a:effectLst/>
              </a:rPr>
              <a:t>.</a:t>
            </a:r>
            <a:endParaRPr kumimoji="0" lang="zh-TW" altLang="zh-TW" sz="1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5: Query the date when the first successful ground pad landing outcome (</a:t>
            </a:r>
            <a:r>
              <a:rPr kumimoji="0" lang="zh-TW" altLang="zh-TW" sz="1200" i="0" u="none" strike="noStrike" cap="none" normalizeH="0" baseline="0" dirty="0">
                <a:ln>
                  <a:noFill/>
                </a:ln>
                <a:solidFill>
                  <a:schemeClr val="tx1"/>
                </a:solidFill>
                <a:effectLst/>
                <a:latin typeface="Arial Unicode MS"/>
              </a:rPr>
              <a:t>Success (ground pad)</a:t>
            </a:r>
            <a:r>
              <a:rPr kumimoji="0" lang="zh-TW" altLang="zh-TW" sz="1200" i="0" u="none" strike="noStrike" cap="none" normalizeH="0" baseline="0" dirty="0">
                <a:ln>
                  <a:noFill/>
                </a:ln>
                <a:solidFill>
                  <a:schemeClr val="tx1"/>
                </a:solidFill>
                <a:effectLst/>
              </a:rPr>
              <a:t>) was achieved.</a:t>
            </a:r>
            <a:endParaRPr kumimoji="0" lang="zh-TW" altLang="zh-TW" sz="1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6: List the names of the booster versions (</a:t>
            </a:r>
            <a:r>
              <a:rPr kumimoji="0" lang="zh-TW" altLang="zh-TW" sz="1200" i="0" u="none" strike="noStrike" cap="none" normalizeH="0" baseline="0" dirty="0">
                <a:ln>
                  <a:noFill/>
                </a:ln>
                <a:solidFill>
                  <a:schemeClr val="tx1"/>
                </a:solidFill>
                <a:effectLst/>
                <a:latin typeface="Arial Unicode MS"/>
              </a:rPr>
              <a:t>Booster_Version</a:t>
            </a:r>
            <a:r>
              <a:rPr kumimoji="0" lang="zh-TW" altLang="zh-TW" sz="1200" i="0" u="none" strike="noStrike" cap="none" normalizeH="0" baseline="0" dirty="0">
                <a:ln>
                  <a:noFill/>
                </a:ln>
                <a:solidFill>
                  <a:schemeClr val="tx1"/>
                </a:solidFill>
                <a:effectLst/>
              </a:rPr>
              <a:t>) that had a </a:t>
            </a:r>
            <a:r>
              <a:rPr kumimoji="0" lang="zh-TW" altLang="zh-TW" sz="1200" i="0" u="none" strike="noStrike" cap="none" normalizeH="0" baseline="0" dirty="0">
                <a:ln>
                  <a:noFill/>
                </a:ln>
                <a:solidFill>
                  <a:schemeClr val="tx1"/>
                </a:solidFill>
                <a:effectLst/>
                <a:latin typeface="Arial" panose="020B0604020202020204" pitchFamily="34" charset="0"/>
              </a:rPr>
              <a:t>successful drone ship landing (</a:t>
            </a:r>
            <a:r>
              <a:rPr kumimoji="0" lang="zh-TW" altLang="zh-TW" sz="1200" i="0" u="none" strike="noStrike" cap="none" normalizeH="0" baseline="0" dirty="0">
                <a:ln>
                  <a:noFill/>
                </a:ln>
                <a:solidFill>
                  <a:schemeClr val="tx1"/>
                </a:solidFill>
                <a:effectLst/>
                <a:latin typeface="Arial Unicode MS"/>
              </a:rPr>
              <a:t>Success (drone ship)</a:t>
            </a:r>
            <a:r>
              <a:rPr kumimoji="0" lang="zh-TW" altLang="zh-TW" sz="1200" i="0" u="none" strike="noStrike" cap="none" normalizeH="0" baseline="0" dirty="0">
                <a:ln>
                  <a:noFill/>
                </a:ln>
                <a:solidFill>
                  <a:schemeClr val="tx1"/>
                </a:solidFill>
                <a:effectLst/>
              </a:rPr>
              <a:t>) and carried a </a:t>
            </a:r>
            <a:r>
              <a:rPr kumimoji="0" lang="zh-TW" altLang="zh-TW" sz="1200" i="0" u="none" strike="noStrike" cap="none" normalizeH="0" baseline="0" dirty="0">
                <a:ln>
                  <a:noFill/>
                </a:ln>
                <a:solidFill>
                  <a:schemeClr val="tx1"/>
                </a:solidFill>
                <a:effectLst/>
                <a:latin typeface="Arial" panose="020B0604020202020204" pitchFamily="34" charset="0"/>
              </a:rPr>
              <a:t>payload mass between 4000 kg and 6000 kg.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7: Count the total number of successful and failure mission outcomes (</a:t>
            </a:r>
            <a:r>
              <a:rPr kumimoji="0" lang="zh-TW" altLang="zh-TW" sz="1200" i="0" u="none" strike="noStrike" cap="none" normalizeH="0" baseline="0" dirty="0">
                <a:ln>
                  <a:noFill/>
                </a:ln>
                <a:solidFill>
                  <a:schemeClr val="tx1"/>
                </a:solidFill>
                <a:effectLst/>
                <a:latin typeface="Arial Unicode MS"/>
              </a:rPr>
              <a:t>Mission_Outcome</a:t>
            </a:r>
            <a:r>
              <a:rPr kumimoji="0" lang="zh-TW" altLang="zh-TW" sz="1200" i="0" u="none" strike="noStrike" cap="none" normalizeH="0" baseline="0" dirty="0">
                <a:ln>
                  <a:noFill/>
                </a:ln>
                <a:solidFill>
                  <a:schemeClr val="tx1"/>
                </a:solidFill>
                <a:effectLst/>
              </a:rPr>
              <a:t>).</a:t>
            </a:r>
            <a:endParaRPr kumimoji="0" lang="zh-TW" altLang="zh-TW" sz="1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8: Use a subquery to list all booster versions that carried the maximum payload mass.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9: List the records displaying the month, landing outcome, booster version, and launch site for failure drone ship landings in the year 2015.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i="0" u="none" strike="noStrike" cap="none" normalizeH="0" baseline="0" dirty="0">
                <a:ln>
                  <a:noFill/>
                </a:ln>
                <a:solidFill>
                  <a:schemeClr val="tx1"/>
                </a:solidFill>
                <a:effectLst/>
                <a:latin typeface="Arial" panose="020B0604020202020204" pitchFamily="34" charset="0"/>
              </a:rPr>
              <a:t>Task 10: Count the landing outcomes between the dates 2010-06-04 and 2017-03-20, ordered by count in descending order.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graphicFrame>
        <p:nvGraphicFramePr>
          <p:cNvPr id="6" name="表格 5">
            <a:extLst>
              <a:ext uri="{FF2B5EF4-FFF2-40B4-BE49-F238E27FC236}">
                <a16:creationId xmlns:a16="http://schemas.microsoft.com/office/drawing/2014/main" id="{07B0559E-0B6A-493B-A9B4-6A949E724DF4}"/>
              </a:ext>
            </a:extLst>
          </p:cNvPr>
          <p:cNvGraphicFramePr>
            <a:graphicFrameLocks noGrp="1"/>
          </p:cNvGraphicFramePr>
          <p:nvPr>
            <p:extLst>
              <p:ext uri="{D42A27DB-BD31-4B8C-83A1-F6EECF244321}">
                <p14:modId xmlns:p14="http://schemas.microsoft.com/office/powerpoint/2010/main" val="2458206644"/>
              </p:ext>
            </p:extLst>
          </p:nvPr>
        </p:nvGraphicFramePr>
        <p:xfrm>
          <a:off x="1315071" y="1825626"/>
          <a:ext cx="9561858" cy="4351336"/>
        </p:xfrm>
        <a:graphic>
          <a:graphicData uri="http://schemas.openxmlformats.org/drawingml/2006/table">
            <a:tbl>
              <a:tblPr/>
              <a:tblGrid>
                <a:gridCol w="4780929">
                  <a:extLst>
                    <a:ext uri="{9D8B030D-6E8A-4147-A177-3AD203B41FA5}">
                      <a16:colId xmlns:a16="http://schemas.microsoft.com/office/drawing/2014/main" val="3375767577"/>
                    </a:ext>
                  </a:extLst>
                </a:gridCol>
                <a:gridCol w="4780929">
                  <a:extLst>
                    <a:ext uri="{9D8B030D-6E8A-4147-A177-3AD203B41FA5}">
                      <a16:colId xmlns:a16="http://schemas.microsoft.com/office/drawing/2014/main" val="2367647414"/>
                    </a:ext>
                  </a:extLst>
                </a:gridCol>
              </a:tblGrid>
              <a:tr h="388017">
                <a:tc>
                  <a:txBody>
                    <a:bodyPr/>
                    <a:lstStyle/>
                    <a:p>
                      <a:pPr rtl="0"/>
                      <a:r>
                        <a:rPr lang="en-US" sz="1600" b="0">
                          <a:solidFill>
                            <a:schemeClr val="tx1"/>
                          </a:solidFill>
                          <a:effectLst/>
                          <a:latin typeface="+mn-lt"/>
                        </a:rPr>
                        <a:t>Map Object</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600" b="0">
                          <a:solidFill>
                            <a:schemeClr val="tx1"/>
                          </a:solidFill>
                          <a:effectLst/>
                          <a:latin typeface="+mn-lt"/>
                        </a:rPr>
                        <a:t>Purpose</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99630044"/>
                  </a:ext>
                </a:extLst>
              </a:tr>
              <a:tr h="388017">
                <a:tc>
                  <a:txBody>
                    <a:bodyPr/>
                    <a:lstStyle/>
                    <a:p>
                      <a:pPr rtl="0"/>
                      <a:r>
                        <a:rPr lang="en-US" sz="1600" b="0">
                          <a:solidFill>
                            <a:schemeClr val="tx1"/>
                          </a:solidFill>
                          <a:effectLst/>
                          <a:latin typeface="+mn-lt"/>
                        </a:rPr>
                        <a:t>folium.Circle</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600" b="0">
                          <a:solidFill>
                            <a:schemeClr val="tx1"/>
                          </a:solidFill>
                          <a:effectLst/>
                          <a:latin typeface="+mn-lt"/>
                        </a:rPr>
                        <a:t>To mark the approximate location of the launch sites.</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92835560"/>
                  </a:ext>
                </a:extLst>
              </a:tr>
              <a:tr h="388017">
                <a:tc>
                  <a:txBody>
                    <a:bodyPr/>
                    <a:lstStyle/>
                    <a:p>
                      <a:pPr rtl="0"/>
                      <a:r>
                        <a:rPr lang="en-US" sz="1600" b="0">
                          <a:solidFill>
                            <a:schemeClr val="tx1"/>
                          </a:solidFill>
                          <a:effectLst/>
                          <a:latin typeface="+mn-lt"/>
                        </a:rPr>
                        <a:t>folium.Marker (Text Label)</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600" b="0">
                          <a:solidFill>
                            <a:schemeClr val="tx1"/>
                          </a:solidFill>
                          <a:effectLst/>
                          <a:latin typeface="+mn-lt"/>
                        </a:rPr>
                        <a:t>To label the name of each launch site.</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81003665"/>
                  </a:ext>
                </a:extLst>
              </a:tr>
              <a:tr h="637457">
                <a:tc>
                  <a:txBody>
                    <a:bodyPr/>
                    <a:lstStyle/>
                    <a:p>
                      <a:pPr rtl="0"/>
                      <a:r>
                        <a:rPr lang="en-US" sz="1600" b="0">
                          <a:solidFill>
                            <a:schemeClr val="tx1"/>
                          </a:solidFill>
                          <a:effectLst/>
                          <a:latin typeface="+mn-lt"/>
                        </a:rPr>
                        <a:t>MarkerCluster</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600" b="0">
                          <a:solidFill>
                            <a:schemeClr val="tx1"/>
                          </a:solidFill>
                          <a:effectLst/>
                          <a:latin typeface="+mn-lt"/>
                        </a:rPr>
                        <a:t>To group many launch outcome markers, simplifying the map.</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85197661"/>
                  </a:ext>
                </a:extLst>
              </a:tr>
              <a:tr h="637457">
                <a:tc>
                  <a:txBody>
                    <a:bodyPr/>
                    <a:lstStyle/>
                    <a:p>
                      <a:pPr rtl="0"/>
                      <a:r>
                        <a:rPr lang="en-US" sz="1600" b="0">
                          <a:solidFill>
                            <a:schemeClr val="tx1"/>
                          </a:solidFill>
                          <a:effectLst/>
                          <a:latin typeface="+mn-lt"/>
                        </a:rPr>
                        <a:t>folium.Marker (Green/Red)</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600" b="0">
                          <a:solidFill>
                            <a:schemeClr val="tx1"/>
                          </a:solidFill>
                          <a:effectLst/>
                          <a:latin typeface="+mn-lt"/>
                        </a:rPr>
                        <a:t>To visually assess success/failure (green/red) rates of each site.</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0392054"/>
                  </a:ext>
                </a:extLst>
              </a:tr>
              <a:tr h="637457">
                <a:tc>
                  <a:txBody>
                    <a:bodyPr/>
                    <a:lstStyle/>
                    <a:p>
                      <a:pPr rtl="0"/>
                      <a:r>
                        <a:rPr lang="en-US" sz="1600" b="0">
                          <a:solidFill>
                            <a:schemeClr val="tx1"/>
                          </a:solidFill>
                          <a:effectLst/>
                          <a:latin typeface="+mn-lt"/>
                        </a:rPr>
                        <a:t>MousePosition</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600" b="0">
                          <a:solidFill>
                            <a:schemeClr val="tx1"/>
                          </a:solidFill>
                          <a:effectLst/>
                          <a:latin typeface="+mn-lt"/>
                        </a:rPr>
                        <a:t>To get coordinates of nearby geographical features (e.g., coastline, railway).</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27448120"/>
                  </a:ext>
                </a:extLst>
              </a:tr>
              <a:tr h="637457">
                <a:tc>
                  <a:txBody>
                    <a:bodyPr/>
                    <a:lstStyle/>
                    <a:p>
                      <a:pPr rtl="0"/>
                      <a:r>
                        <a:rPr lang="en-US" sz="1600" b="0">
                          <a:solidFill>
                            <a:schemeClr val="tx1"/>
                          </a:solidFill>
                          <a:effectLst/>
                          <a:latin typeface="+mn-lt"/>
                        </a:rPr>
                        <a:t>folium.PolyLine</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600" b="0">
                          <a:solidFill>
                            <a:schemeClr val="tx1"/>
                          </a:solidFill>
                          <a:effectLst/>
                          <a:latin typeface="+mn-lt"/>
                        </a:rPr>
                        <a:t>To draw a line between the launch site and a nearby feature to visualize distance.</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69043605"/>
                  </a:ext>
                </a:extLst>
              </a:tr>
              <a:tr h="637457">
                <a:tc>
                  <a:txBody>
                    <a:bodyPr/>
                    <a:lstStyle/>
                    <a:p>
                      <a:pPr rtl="0"/>
                      <a:r>
                        <a:rPr lang="en-US" sz="1600" b="0">
                          <a:solidFill>
                            <a:schemeClr val="tx1"/>
                          </a:solidFill>
                          <a:effectLst/>
                          <a:latin typeface="+mn-lt"/>
                        </a:rPr>
                        <a:t>folium.Marker (Distance Label)</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600" b="0" dirty="0">
                          <a:solidFill>
                            <a:schemeClr val="tx1"/>
                          </a:solidFill>
                          <a:effectLst/>
                          <a:latin typeface="+mn-lt"/>
                        </a:rPr>
                        <a:t>To display the accurate distance to the measured feature.</a:t>
                      </a:r>
                    </a:p>
                  </a:txBody>
                  <a:tcPr marL="103933" marR="103933" marT="69289" marB="6928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76726617"/>
                  </a:ext>
                </a:extLst>
              </a:tr>
            </a:tbl>
          </a:graphicData>
        </a:graphic>
      </p:graphicFrame>
      <p:sp>
        <p:nvSpPr>
          <p:cNvPr id="8" name="文字方塊 7">
            <a:extLst>
              <a:ext uri="{FF2B5EF4-FFF2-40B4-BE49-F238E27FC236}">
                <a16:creationId xmlns:a16="http://schemas.microsoft.com/office/drawing/2014/main" id="{7AFB9979-8C0E-4E42-9B3B-AAA9EB256CFB}"/>
              </a:ext>
            </a:extLst>
          </p:cNvPr>
          <p:cNvSpPr txBox="1"/>
          <p:nvPr/>
        </p:nvSpPr>
        <p:spPr>
          <a:xfrm>
            <a:off x="142874" y="6176962"/>
            <a:ext cx="11496675" cy="646331"/>
          </a:xfrm>
          <a:prstGeom prst="rect">
            <a:avLst/>
          </a:prstGeom>
          <a:noFill/>
        </p:spPr>
        <p:txBody>
          <a:bodyPr wrap="square">
            <a:spAutoFit/>
          </a:bodyPr>
          <a:lstStyle/>
          <a:p>
            <a:r>
              <a:rPr lang="zh-TW" altLang="en-US" dirty="0"/>
              <a:t>https://github.com/667788699/IBM-Data-Science-Professional-Certificate/blob/main/Applied%20Data%20Science%20Capstone/Module3/lab_jupyter_launch_site_location.ipynb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文字方塊 5">
            <a:extLst>
              <a:ext uri="{FF2B5EF4-FFF2-40B4-BE49-F238E27FC236}">
                <a16:creationId xmlns:a16="http://schemas.microsoft.com/office/drawing/2014/main" id="{E55FF62B-43CA-4DBA-93E8-26FBFD232288}"/>
              </a:ext>
            </a:extLst>
          </p:cNvPr>
          <p:cNvSpPr txBox="1"/>
          <p:nvPr/>
        </p:nvSpPr>
        <p:spPr>
          <a:xfrm>
            <a:off x="647243" y="5715298"/>
            <a:ext cx="9991121" cy="923330"/>
          </a:xfrm>
          <a:prstGeom prst="rect">
            <a:avLst/>
          </a:prstGeom>
          <a:noFill/>
        </p:spPr>
        <p:txBody>
          <a:bodyPr wrap="square">
            <a:spAutoFit/>
          </a:bodyPr>
          <a:lstStyle/>
          <a:p>
            <a:r>
              <a:rPr lang="zh-TW" altLang="en-US" dirty="0"/>
              <a:t>https://github.com/667788699/IBM-Data-Science-Professional-Certificate/blob/main/Applied%20Data%20Science%20Capstone/Module3/Hands-on%20Lab%20Build%20an%20Interactive%20Dashboard%20with%20Plotly%20Dash.ipynb</a:t>
            </a:r>
          </a:p>
        </p:txBody>
      </p:sp>
      <p:graphicFrame>
        <p:nvGraphicFramePr>
          <p:cNvPr id="7" name="表格 6">
            <a:extLst>
              <a:ext uri="{FF2B5EF4-FFF2-40B4-BE49-F238E27FC236}">
                <a16:creationId xmlns:a16="http://schemas.microsoft.com/office/drawing/2014/main" id="{590834EA-FA21-477D-943F-B4AD622A37C8}"/>
              </a:ext>
            </a:extLst>
          </p:cNvPr>
          <p:cNvGraphicFramePr>
            <a:graphicFrameLocks noGrp="1"/>
          </p:cNvGraphicFramePr>
          <p:nvPr>
            <p:extLst>
              <p:ext uri="{D42A27DB-BD31-4B8C-83A1-F6EECF244321}">
                <p14:modId xmlns:p14="http://schemas.microsoft.com/office/powerpoint/2010/main" val="2662535401"/>
              </p:ext>
            </p:extLst>
          </p:nvPr>
        </p:nvGraphicFramePr>
        <p:xfrm>
          <a:off x="770011" y="1279575"/>
          <a:ext cx="9528891" cy="4298850"/>
        </p:xfrm>
        <a:graphic>
          <a:graphicData uri="http://schemas.openxmlformats.org/drawingml/2006/table">
            <a:tbl>
              <a:tblPr/>
              <a:tblGrid>
                <a:gridCol w="3176297">
                  <a:extLst>
                    <a:ext uri="{9D8B030D-6E8A-4147-A177-3AD203B41FA5}">
                      <a16:colId xmlns:a16="http://schemas.microsoft.com/office/drawing/2014/main" val="1741828601"/>
                    </a:ext>
                  </a:extLst>
                </a:gridCol>
                <a:gridCol w="3176297">
                  <a:extLst>
                    <a:ext uri="{9D8B030D-6E8A-4147-A177-3AD203B41FA5}">
                      <a16:colId xmlns:a16="http://schemas.microsoft.com/office/drawing/2014/main" val="3060555716"/>
                    </a:ext>
                  </a:extLst>
                </a:gridCol>
                <a:gridCol w="3176297">
                  <a:extLst>
                    <a:ext uri="{9D8B030D-6E8A-4147-A177-3AD203B41FA5}">
                      <a16:colId xmlns:a16="http://schemas.microsoft.com/office/drawing/2014/main" val="2887859293"/>
                    </a:ext>
                  </a:extLst>
                </a:gridCol>
              </a:tblGrid>
              <a:tr h="297165">
                <a:tc>
                  <a:txBody>
                    <a:bodyPr/>
                    <a:lstStyle/>
                    <a:p>
                      <a:pPr rtl="0"/>
                      <a:r>
                        <a:rPr lang="en-US" sz="1300" b="1">
                          <a:solidFill>
                            <a:schemeClr val="tx1"/>
                          </a:solidFill>
                          <a:effectLst/>
                          <a:latin typeface="+mn-lt"/>
                        </a:rPr>
                        <a:t>Component Type</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300" b="1">
                          <a:solidFill>
                            <a:schemeClr val="tx1"/>
                          </a:solidFill>
                          <a:effectLst/>
                          <a:latin typeface="+mn-lt"/>
                        </a:rPr>
                        <a:t>Plot/Interaction Added</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300" b="1" dirty="0">
                          <a:solidFill>
                            <a:schemeClr val="tx1"/>
                          </a:solidFill>
                          <a:effectLst/>
                          <a:latin typeface="+mn-lt"/>
                        </a:rPr>
                        <a:t>Purpose </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50461797"/>
                  </a:ext>
                </a:extLst>
              </a:tr>
              <a:tr h="870268">
                <a:tc>
                  <a:txBody>
                    <a:bodyPr/>
                    <a:lstStyle/>
                    <a:p>
                      <a:pPr rtl="0"/>
                      <a:r>
                        <a:rPr lang="en-US" sz="1300" b="1">
                          <a:solidFill>
                            <a:schemeClr val="tx1"/>
                          </a:solidFill>
                          <a:effectLst/>
                          <a:latin typeface="+mn-lt"/>
                        </a:rPr>
                        <a:t>Input 1 (Interaction)</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300" b="1">
                          <a:solidFill>
                            <a:schemeClr val="tx1"/>
                          </a:solidFill>
                          <a:effectLst/>
                          <a:latin typeface="+mn-lt"/>
                        </a:rPr>
                        <a:t>Launch Site Dropdown Menu (dcc.Dropdown)</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300" b="1">
                          <a:solidFill>
                            <a:schemeClr val="tx1"/>
                          </a:solidFill>
                          <a:effectLst/>
                          <a:latin typeface="+mn-lt"/>
                        </a:rPr>
                        <a:t>Allows the user to filter data by selecting 'All Sites' or a specific launch site for focused analysis of success rates.</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33164084"/>
                  </a:ext>
                </a:extLst>
              </a:tr>
              <a:tr h="1001728">
                <a:tc>
                  <a:txBody>
                    <a:bodyPr/>
                    <a:lstStyle/>
                    <a:p>
                      <a:pPr rtl="0"/>
                      <a:r>
                        <a:rPr lang="en-US" sz="1300" b="1">
                          <a:solidFill>
                            <a:schemeClr val="tx1"/>
                          </a:solidFill>
                          <a:effectLst/>
                          <a:latin typeface="+mn-lt"/>
                        </a:rPr>
                        <a:t>Output 1 (Plot)</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300" b="1">
                          <a:solidFill>
                            <a:schemeClr val="tx1"/>
                          </a:solidFill>
                          <a:effectLst/>
                          <a:latin typeface="+mn-lt"/>
                        </a:rPr>
                        <a:t>Success Pie Chart (success-pie-chart)</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300" b="1">
                          <a:solidFill>
                            <a:schemeClr val="tx1"/>
                          </a:solidFill>
                          <a:effectLst/>
                          <a:latin typeface="+mn-lt"/>
                        </a:rPr>
                        <a:t>Visualizes launch success counts. Shows total successes by site (if 'All Sites' selected) or shows the success vs. failure ratio for a specific site.</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89640211"/>
                  </a:ext>
                </a:extLst>
              </a:tr>
              <a:tr h="1061302">
                <a:tc>
                  <a:txBody>
                    <a:bodyPr/>
                    <a:lstStyle/>
                    <a:p>
                      <a:pPr rtl="0"/>
                      <a:r>
                        <a:rPr lang="en-US" sz="1300" b="1">
                          <a:solidFill>
                            <a:schemeClr val="tx1"/>
                          </a:solidFill>
                          <a:effectLst/>
                          <a:latin typeface="+mn-lt"/>
                        </a:rPr>
                        <a:t>Input 2 (Interaction)</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300" b="1">
                          <a:solidFill>
                            <a:schemeClr val="tx1"/>
                          </a:solidFill>
                          <a:effectLst/>
                          <a:latin typeface="+mn-lt"/>
                        </a:rPr>
                        <a:t>Payload Range Slider (dcc.RangeSlider)</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300" b="1">
                          <a:solidFill>
                            <a:schemeClr val="tx1"/>
                          </a:solidFill>
                          <a:effectLst/>
                          <a:latin typeface="+mn-lt"/>
                        </a:rPr>
                        <a:t>Enables the user to easily filter the data by Payload Mass (kg) to observe how launch outcomes change across different payload ranges.</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02837486"/>
                  </a:ext>
                </a:extLst>
              </a:tr>
              <a:tr h="1061302">
                <a:tc>
                  <a:txBody>
                    <a:bodyPr/>
                    <a:lstStyle/>
                    <a:p>
                      <a:pPr rtl="0"/>
                      <a:r>
                        <a:rPr lang="en-US" sz="1300" b="1">
                          <a:solidFill>
                            <a:schemeClr val="tx1"/>
                          </a:solidFill>
                          <a:effectLst/>
                          <a:latin typeface="+mn-lt"/>
                        </a:rPr>
                        <a:t>Output 2 (Plot)</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300" b="1">
                          <a:solidFill>
                            <a:schemeClr val="tx1"/>
                          </a:solidFill>
                          <a:effectLst/>
                          <a:latin typeface="+mn-lt"/>
                        </a:rPr>
                        <a:t>Success-Payload Scatter Plot (success-payload-scatter-chart)</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300" b="1" dirty="0">
                          <a:solidFill>
                            <a:schemeClr val="tx1"/>
                          </a:solidFill>
                          <a:effectLst/>
                          <a:latin typeface="+mn-lt"/>
                        </a:rPr>
                        <a:t>Visualizes the correlation between Payload Mass (X-axis) and Launch Outcome (Y-axis, or class). Points are color-labeled by Booster Version to investigate its influence.</a:t>
                      </a:r>
                    </a:p>
                  </a:txBody>
                  <a:tcPr marL="79598" marR="79598" marT="53065" marB="530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04103831"/>
                  </a:ext>
                </a:extLst>
              </a:tr>
            </a:tbl>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文字方塊 5">
            <a:extLst>
              <a:ext uri="{FF2B5EF4-FFF2-40B4-BE49-F238E27FC236}">
                <a16:creationId xmlns:a16="http://schemas.microsoft.com/office/drawing/2014/main" id="{F76FD10D-E18A-4141-8EAB-0EBCA9246E0F}"/>
              </a:ext>
            </a:extLst>
          </p:cNvPr>
          <p:cNvSpPr txBox="1"/>
          <p:nvPr/>
        </p:nvSpPr>
        <p:spPr>
          <a:xfrm>
            <a:off x="561975" y="5626227"/>
            <a:ext cx="10382250" cy="923330"/>
          </a:xfrm>
          <a:prstGeom prst="rect">
            <a:avLst/>
          </a:prstGeom>
          <a:noFill/>
        </p:spPr>
        <p:txBody>
          <a:bodyPr wrap="square">
            <a:spAutoFit/>
          </a:bodyPr>
          <a:lstStyle/>
          <a:p>
            <a:r>
              <a:rPr lang="zh-TW" altLang="en-US" dirty="0"/>
              <a:t>https://github.com/667788699/IBM-Data-Science-Professional-Certificate/blob/main/Applied%20Data%20Science%20Capstone/Module4/SpaceX_Machine%20Learning%20Prediction_Part_5.ipynb</a:t>
            </a:r>
          </a:p>
        </p:txBody>
      </p:sp>
      <p:graphicFrame>
        <p:nvGraphicFramePr>
          <p:cNvPr id="7" name="表格 6">
            <a:extLst>
              <a:ext uri="{FF2B5EF4-FFF2-40B4-BE49-F238E27FC236}">
                <a16:creationId xmlns:a16="http://schemas.microsoft.com/office/drawing/2014/main" id="{02B5162B-4873-473C-8988-290AB0022C1A}"/>
              </a:ext>
            </a:extLst>
          </p:cNvPr>
          <p:cNvGraphicFramePr>
            <a:graphicFrameLocks noGrp="1"/>
          </p:cNvGraphicFramePr>
          <p:nvPr>
            <p:extLst>
              <p:ext uri="{D42A27DB-BD31-4B8C-83A1-F6EECF244321}">
                <p14:modId xmlns:p14="http://schemas.microsoft.com/office/powerpoint/2010/main" val="543533621"/>
              </p:ext>
            </p:extLst>
          </p:nvPr>
        </p:nvGraphicFramePr>
        <p:xfrm>
          <a:off x="1141848" y="1253330"/>
          <a:ext cx="9222504" cy="4351339"/>
        </p:xfrm>
        <a:graphic>
          <a:graphicData uri="http://schemas.openxmlformats.org/drawingml/2006/table">
            <a:tbl>
              <a:tblPr/>
              <a:tblGrid>
                <a:gridCol w="3074168">
                  <a:extLst>
                    <a:ext uri="{9D8B030D-6E8A-4147-A177-3AD203B41FA5}">
                      <a16:colId xmlns:a16="http://schemas.microsoft.com/office/drawing/2014/main" val="4138094773"/>
                    </a:ext>
                  </a:extLst>
                </a:gridCol>
                <a:gridCol w="3074168">
                  <a:extLst>
                    <a:ext uri="{9D8B030D-6E8A-4147-A177-3AD203B41FA5}">
                      <a16:colId xmlns:a16="http://schemas.microsoft.com/office/drawing/2014/main" val="4178718067"/>
                    </a:ext>
                  </a:extLst>
                </a:gridCol>
                <a:gridCol w="3074168">
                  <a:extLst>
                    <a:ext uri="{9D8B030D-6E8A-4147-A177-3AD203B41FA5}">
                      <a16:colId xmlns:a16="http://schemas.microsoft.com/office/drawing/2014/main" val="613332503"/>
                    </a:ext>
                  </a:extLst>
                </a:gridCol>
              </a:tblGrid>
              <a:tr h="284667">
                <a:tc>
                  <a:txBody>
                    <a:bodyPr/>
                    <a:lstStyle/>
                    <a:p>
                      <a:pPr rtl="0"/>
                      <a:r>
                        <a:rPr lang="en-US" sz="1200" b="1">
                          <a:solidFill>
                            <a:schemeClr val="tx1"/>
                          </a:solidFill>
                          <a:effectLst/>
                          <a:latin typeface="+mn-lt"/>
                        </a:rPr>
                        <a:t>Phase</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200" b="1">
                          <a:solidFill>
                            <a:schemeClr val="tx1"/>
                          </a:solidFill>
                          <a:effectLst/>
                          <a:latin typeface="+mn-lt"/>
                        </a:rPr>
                        <a:t>Description</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200" b="1">
                          <a:solidFill>
                            <a:schemeClr val="tx1"/>
                          </a:solidFill>
                          <a:effectLst/>
                          <a:latin typeface="+mn-lt"/>
                        </a:rPr>
                        <a:t>Key Phrase / Tool Used</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3637678"/>
                  </a:ext>
                </a:extLst>
              </a:tr>
              <a:tr h="833668">
                <a:tc>
                  <a:txBody>
                    <a:bodyPr/>
                    <a:lstStyle/>
                    <a:p>
                      <a:pPr rtl="0"/>
                      <a:r>
                        <a:rPr lang="en-US" sz="1200" b="1">
                          <a:solidFill>
                            <a:schemeClr val="tx1"/>
                          </a:solidFill>
                          <a:effectLst/>
                          <a:latin typeface="+mn-lt"/>
                        </a:rPr>
                        <a:t>Data Preparation</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200" b="1" dirty="0">
                          <a:solidFill>
                            <a:schemeClr val="tx1"/>
                          </a:solidFill>
                          <a:effectLst/>
                          <a:latin typeface="+mn-lt"/>
                        </a:rPr>
                        <a:t>Used the to standardize the features so all data contributes equally to the model.</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200" b="1" dirty="0">
                          <a:solidFill>
                            <a:schemeClr val="tx1"/>
                          </a:solidFill>
                          <a:effectLst/>
                          <a:latin typeface="+mn-lt"/>
                        </a:rPr>
                        <a:t>Data Standardization</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18828856"/>
                  </a:ext>
                </a:extLst>
              </a:tr>
              <a:tr h="1016668">
                <a:tc>
                  <a:txBody>
                    <a:bodyPr/>
                    <a:lstStyle/>
                    <a:p>
                      <a:pPr rtl="0"/>
                      <a:r>
                        <a:rPr lang="en-US" sz="1200" b="1">
                          <a:solidFill>
                            <a:schemeClr val="tx1"/>
                          </a:solidFill>
                          <a:effectLst/>
                          <a:latin typeface="+mn-lt"/>
                        </a:rPr>
                        <a:t>Splitting</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200" b="1" dirty="0">
                          <a:solidFill>
                            <a:schemeClr val="tx1"/>
                          </a:solidFill>
                          <a:effectLst/>
                          <a:latin typeface="+mn-lt"/>
                        </a:rPr>
                        <a:t>Split the features and target into training (80%) and testing (20%) sets to ensure the final evaluation is based on unseen data.</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200" b="1" dirty="0">
                          <a:solidFill>
                            <a:schemeClr val="tx1"/>
                          </a:solidFill>
                          <a:effectLst/>
                          <a:latin typeface="+mn-lt"/>
                        </a:rPr>
                        <a:t>Train-Test Split</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69261517"/>
                  </a:ext>
                </a:extLst>
              </a:tr>
              <a:tr h="1016668">
                <a:tc>
                  <a:txBody>
                    <a:bodyPr/>
                    <a:lstStyle/>
                    <a:p>
                      <a:pPr rtl="0"/>
                      <a:r>
                        <a:rPr lang="en-US" sz="1200" b="1">
                          <a:solidFill>
                            <a:schemeClr val="tx1"/>
                          </a:solidFill>
                          <a:effectLst/>
                          <a:latin typeface="+mn-lt"/>
                        </a:rPr>
                        <a:t>Model Building &amp; Tuning</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200" b="1">
                          <a:solidFill>
                            <a:schemeClr val="tx1"/>
                          </a:solidFill>
                          <a:effectLst/>
                          <a:latin typeface="+mn-lt"/>
                        </a:rPr>
                        <a:t>Created four different classification models (LR, SVM, Decision Tree, KNN) and used cross-validation to search for the optimal set of hyperparameters.</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200" b="1" dirty="0">
                          <a:solidFill>
                            <a:schemeClr val="tx1"/>
                          </a:solidFill>
                          <a:effectLst/>
                          <a:latin typeface="+mn-lt"/>
                        </a:rPr>
                        <a:t>Hyperparameter Tuning</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94296079"/>
                  </a:ext>
                </a:extLst>
              </a:tr>
              <a:tr h="1199668">
                <a:tc>
                  <a:txBody>
                    <a:bodyPr/>
                    <a:lstStyle/>
                    <a:p>
                      <a:pPr rtl="0"/>
                      <a:r>
                        <a:rPr lang="en-US" sz="1200" b="1">
                          <a:solidFill>
                            <a:schemeClr val="tx1"/>
                          </a:solidFill>
                          <a:effectLst/>
                          <a:latin typeface="+mn-lt"/>
                        </a:rPr>
                        <a:t>Evaluation &amp; Selection</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200" b="1" dirty="0">
                          <a:solidFill>
                            <a:schemeClr val="tx1"/>
                          </a:solidFill>
                          <a:effectLst/>
                          <a:latin typeface="+mn-lt"/>
                        </a:rPr>
                        <a:t>Evaluated the optimized models on the separate test data set to determine the final, best-performing model based on accuracy.</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rtl="0"/>
                      <a:r>
                        <a:rPr lang="en-US" sz="1200" b="1" dirty="0">
                          <a:solidFill>
                            <a:schemeClr val="tx1"/>
                          </a:solidFill>
                          <a:effectLst/>
                          <a:latin typeface="+mn-lt"/>
                        </a:rPr>
                        <a:t>Test Set Accuracy Comparison</a:t>
                      </a:r>
                    </a:p>
                  </a:txBody>
                  <a:tcPr marL="76250" marR="76250" marT="50833" marB="508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649297"/>
                  </a:ext>
                </a:extLst>
              </a:tr>
            </a:tbl>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圖片 5">
            <a:extLst>
              <a:ext uri="{FF2B5EF4-FFF2-40B4-BE49-F238E27FC236}">
                <a16:creationId xmlns:a16="http://schemas.microsoft.com/office/drawing/2014/main" id="{26204C60-DF19-4066-B610-3556F76DAAD9}"/>
              </a:ext>
            </a:extLst>
          </p:cNvPr>
          <p:cNvPicPr>
            <a:picLocks noChangeAspect="1"/>
          </p:cNvPicPr>
          <p:nvPr/>
        </p:nvPicPr>
        <p:blipFill>
          <a:blip r:embed="rId3"/>
          <a:stretch>
            <a:fillRect/>
          </a:stretch>
        </p:blipFill>
        <p:spPr>
          <a:xfrm>
            <a:off x="112183" y="1821739"/>
            <a:ext cx="8602589" cy="4404653"/>
          </a:xfrm>
          <a:prstGeom prst="rect">
            <a:avLst/>
          </a:prstGeom>
        </p:spPr>
      </p:pic>
      <p:sp>
        <p:nvSpPr>
          <p:cNvPr id="8" name="文字方塊 7">
            <a:extLst>
              <a:ext uri="{FF2B5EF4-FFF2-40B4-BE49-F238E27FC236}">
                <a16:creationId xmlns:a16="http://schemas.microsoft.com/office/drawing/2014/main" id="{0CDB6000-430D-49E4-A23D-C478B49ADF65}"/>
              </a:ext>
            </a:extLst>
          </p:cNvPr>
          <p:cNvSpPr txBox="1"/>
          <p:nvPr/>
        </p:nvSpPr>
        <p:spPr>
          <a:xfrm>
            <a:off x="8695722" y="2547461"/>
            <a:ext cx="3448050" cy="3139321"/>
          </a:xfrm>
          <a:prstGeom prst="rect">
            <a:avLst/>
          </a:prstGeom>
          <a:noFill/>
        </p:spPr>
        <p:txBody>
          <a:bodyPr wrap="square">
            <a:spAutoFit/>
          </a:bodyPr>
          <a:lstStyle/>
          <a:p>
            <a:r>
              <a:rPr lang="zh-TW" altLang="en-US" dirty="0"/>
              <a:t>Scatter Plot Explanation:</a:t>
            </a:r>
            <a:endParaRPr lang="en-US" altLang="zh-TW" dirty="0"/>
          </a:p>
          <a:p>
            <a:r>
              <a:rPr lang="zh-TW" altLang="en-US" dirty="0"/>
              <a:t>-Each point represents one Falcon 9 launch</a:t>
            </a:r>
            <a:endParaRPr lang="en-US" altLang="zh-TW" dirty="0"/>
          </a:p>
          <a:p>
            <a:r>
              <a:rPr lang="zh-TW" altLang="en-US" dirty="0"/>
              <a:t>.- X-axis: Flight Number (chronological mission progression)</a:t>
            </a:r>
            <a:endParaRPr lang="en-US" altLang="zh-TW" dirty="0"/>
          </a:p>
          <a:p>
            <a:pPr marL="285750" indent="-285750">
              <a:buFontTx/>
              <a:buChar char="-"/>
            </a:pPr>
            <a:r>
              <a:rPr lang="zh-TW" altLang="en-US" dirty="0"/>
              <a:t>Y-axis: Launch Site- Color: Launch outcome (Class 1 = success, 0 = failure)</a:t>
            </a:r>
            <a:endParaRPr lang="en-US" altLang="zh-TW" dirty="0"/>
          </a:p>
          <a:p>
            <a:pPr marL="285750" indent="-285750">
              <a:buFontTx/>
              <a:buChar char="-"/>
            </a:pPr>
            <a:r>
              <a:rPr lang="zh-TW" altLang="en-US" dirty="0"/>
              <a:t>- As flight number increases, successful landings become more frequent.</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文字方塊 5">
            <a:extLst>
              <a:ext uri="{FF2B5EF4-FFF2-40B4-BE49-F238E27FC236}">
                <a16:creationId xmlns:a16="http://schemas.microsoft.com/office/drawing/2014/main" id="{B74BD595-93D0-43D6-85E3-94CEA17FFD73}"/>
              </a:ext>
            </a:extLst>
          </p:cNvPr>
          <p:cNvSpPr txBox="1"/>
          <p:nvPr/>
        </p:nvSpPr>
        <p:spPr>
          <a:xfrm>
            <a:off x="7829550" y="2207389"/>
            <a:ext cx="4362450" cy="3693319"/>
          </a:xfrm>
          <a:prstGeom prst="rect">
            <a:avLst/>
          </a:prstGeom>
          <a:noFill/>
        </p:spPr>
        <p:txBody>
          <a:bodyPr wrap="square">
            <a:spAutoFit/>
          </a:bodyPr>
          <a:lstStyle/>
          <a:p>
            <a:r>
              <a:rPr lang="en-US" altLang="zh-TW" b="0" dirty="0">
                <a:effectLst/>
                <a:latin typeface="Consolas" panose="020B0609020204030204" pitchFamily="49" charset="0"/>
              </a:rPr>
              <a:t>Scatter Plot Explanation:</a:t>
            </a:r>
          </a:p>
          <a:p>
            <a:r>
              <a:rPr lang="en-US" altLang="zh-TW" b="0" dirty="0">
                <a:effectLst/>
                <a:latin typeface="Consolas" panose="020B0609020204030204" pitchFamily="49" charset="0"/>
              </a:rPr>
              <a:t>- Each point represents one Falcon 9 launch.</a:t>
            </a:r>
          </a:p>
          <a:p>
            <a:r>
              <a:rPr lang="en-US" altLang="zh-TW" b="0" dirty="0">
                <a:effectLst/>
                <a:latin typeface="Consolas" panose="020B0609020204030204" pitchFamily="49" charset="0"/>
              </a:rPr>
              <a:t>- X-axis: Payload Mass in kilograms.</a:t>
            </a:r>
          </a:p>
          <a:p>
            <a:r>
              <a:rPr lang="en-US" altLang="zh-TW" b="0" dirty="0">
                <a:effectLst/>
                <a:latin typeface="Consolas" panose="020B0609020204030204" pitchFamily="49" charset="0"/>
              </a:rPr>
              <a:t>- Y-axis: Launch Site.</a:t>
            </a:r>
          </a:p>
          <a:p>
            <a:r>
              <a:rPr lang="en-US" altLang="zh-TW" b="0" dirty="0">
                <a:effectLst/>
                <a:latin typeface="Consolas" panose="020B0609020204030204" pitchFamily="49" charset="0"/>
              </a:rPr>
              <a:t>- Color encodes launch outcome (Class: 1=success, 0=failure).</a:t>
            </a:r>
          </a:p>
          <a:p>
            <a:r>
              <a:rPr lang="en-US" altLang="zh-TW" b="0" dirty="0">
                <a:effectLst/>
                <a:latin typeface="Consolas" panose="020B0609020204030204" pitchFamily="49" charset="0"/>
              </a:rPr>
              <a:t>- Heavier payloads tend to show varied outcomes depending on site.</a:t>
            </a:r>
          </a:p>
          <a:p>
            <a:r>
              <a:rPr lang="en-US" altLang="zh-TW" b="0" dirty="0">
                <a:effectLst/>
                <a:latin typeface="Consolas" panose="020B0609020204030204" pitchFamily="49" charset="0"/>
              </a:rPr>
              <a:t>- Some sites handle a wider payload mass range (e.g., KSC-LC-39A).</a:t>
            </a:r>
          </a:p>
        </p:txBody>
      </p:sp>
      <p:pic>
        <p:nvPicPr>
          <p:cNvPr id="8" name="圖片 7">
            <a:extLst>
              <a:ext uri="{FF2B5EF4-FFF2-40B4-BE49-F238E27FC236}">
                <a16:creationId xmlns:a16="http://schemas.microsoft.com/office/drawing/2014/main" id="{7057756E-3541-4AAB-AD40-4351B9DF88C9}"/>
              </a:ext>
            </a:extLst>
          </p:cNvPr>
          <p:cNvPicPr>
            <a:picLocks noChangeAspect="1"/>
          </p:cNvPicPr>
          <p:nvPr/>
        </p:nvPicPr>
        <p:blipFill>
          <a:blip r:embed="rId3"/>
          <a:stretch>
            <a:fillRect/>
          </a:stretch>
        </p:blipFill>
        <p:spPr>
          <a:xfrm>
            <a:off x="1" y="1859168"/>
            <a:ext cx="7581900" cy="387488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圖片 5">
            <a:extLst>
              <a:ext uri="{FF2B5EF4-FFF2-40B4-BE49-F238E27FC236}">
                <a16:creationId xmlns:a16="http://schemas.microsoft.com/office/drawing/2014/main" id="{4582E43B-DB8F-4CF9-918D-6CF297626970}"/>
              </a:ext>
            </a:extLst>
          </p:cNvPr>
          <p:cNvPicPr>
            <a:picLocks noChangeAspect="1"/>
          </p:cNvPicPr>
          <p:nvPr/>
        </p:nvPicPr>
        <p:blipFill>
          <a:blip r:embed="rId3"/>
          <a:stretch>
            <a:fillRect/>
          </a:stretch>
        </p:blipFill>
        <p:spPr>
          <a:xfrm>
            <a:off x="0" y="1754717"/>
            <a:ext cx="7086600" cy="4071625"/>
          </a:xfrm>
          <a:prstGeom prst="rect">
            <a:avLst/>
          </a:prstGeom>
        </p:spPr>
      </p:pic>
      <p:sp>
        <p:nvSpPr>
          <p:cNvPr id="18" name="文字方塊 17">
            <a:extLst>
              <a:ext uri="{FF2B5EF4-FFF2-40B4-BE49-F238E27FC236}">
                <a16:creationId xmlns:a16="http://schemas.microsoft.com/office/drawing/2014/main" id="{FF718792-27B2-407D-BCD6-CCA0CCA7FDAB}"/>
              </a:ext>
            </a:extLst>
          </p:cNvPr>
          <p:cNvSpPr txBox="1"/>
          <p:nvPr/>
        </p:nvSpPr>
        <p:spPr>
          <a:xfrm>
            <a:off x="7210425" y="1606540"/>
            <a:ext cx="4724400" cy="4524315"/>
          </a:xfrm>
          <a:prstGeom prst="rect">
            <a:avLst/>
          </a:prstGeom>
          <a:noFill/>
        </p:spPr>
        <p:txBody>
          <a:bodyPr wrap="square">
            <a:spAutoFit/>
          </a:bodyPr>
          <a:lstStyle/>
          <a:p>
            <a:r>
              <a:rPr lang="en-US" altLang="zh-TW" b="0" dirty="0">
                <a:effectLst/>
                <a:latin typeface="Consolas" panose="020B0609020204030204" pitchFamily="49" charset="0"/>
              </a:rPr>
              <a:t>Bar Chart Explanation:</a:t>
            </a:r>
          </a:p>
          <a:p>
            <a:r>
              <a:rPr lang="en-US" altLang="zh-TW" b="0" dirty="0">
                <a:effectLst/>
                <a:latin typeface="Consolas" panose="020B0609020204030204" pitchFamily="49" charset="0"/>
              </a:rPr>
              <a:t>- Each bar represents the launch success rate for a specific orbit type.</a:t>
            </a:r>
          </a:p>
          <a:p>
            <a:r>
              <a:rPr lang="en-US" altLang="zh-TW" b="0" dirty="0">
                <a:effectLst/>
                <a:latin typeface="Consolas" panose="020B0609020204030204" pitchFamily="49" charset="0"/>
              </a:rPr>
              <a:t>- Success rate is calculated as: (successful launches) / (total launches) for that orbit.</a:t>
            </a:r>
          </a:p>
          <a:p>
            <a:r>
              <a:rPr lang="en-US" altLang="zh-TW" b="0" dirty="0">
                <a:effectLst/>
                <a:latin typeface="Consolas" panose="020B0609020204030204" pitchFamily="49" charset="0"/>
              </a:rPr>
              <a:t>- Some orbit types (e.g., GTO or LEO variants) show high launch success consistency.</a:t>
            </a:r>
          </a:p>
          <a:p>
            <a:r>
              <a:rPr lang="en-US" altLang="zh-TW" b="0" dirty="0">
                <a:effectLst/>
                <a:latin typeface="Consolas" panose="020B0609020204030204" pitchFamily="49" charset="0"/>
              </a:rPr>
              <a:t>- Others with fewer launch attempts may show more variability in success rate.</a:t>
            </a:r>
          </a:p>
          <a:p>
            <a:r>
              <a:rPr lang="en-US" altLang="zh-TW" b="0" dirty="0">
                <a:effectLst/>
                <a:latin typeface="Consolas" panose="020B0609020204030204" pitchFamily="49" charset="0"/>
              </a:rPr>
              <a:t>- This visualization helps identify which orbit targets historically have more reliable launch outcomes.</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文字方塊 5">
            <a:extLst>
              <a:ext uri="{FF2B5EF4-FFF2-40B4-BE49-F238E27FC236}">
                <a16:creationId xmlns:a16="http://schemas.microsoft.com/office/drawing/2014/main" id="{4FC33A7B-252D-4BC7-A1A6-97F0614E7122}"/>
              </a:ext>
            </a:extLst>
          </p:cNvPr>
          <p:cNvSpPr txBox="1"/>
          <p:nvPr/>
        </p:nvSpPr>
        <p:spPr>
          <a:xfrm>
            <a:off x="7639050" y="1668482"/>
            <a:ext cx="4552950" cy="4247317"/>
          </a:xfrm>
          <a:prstGeom prst="rect">
            <a:avLst/>
          </a:prstGeom>
          <a:noFill/>
        </p:spPr>
        <p:txBody>
          <a:bodyPr wrap="square">
            <a:spAutoFit/>
          </a:bodyPr>
          <a:lstStyle/>
          <a:p>
            <a:r>
              <a:rPr lang="en-US" altLang="zh-TW" b="0" dirty="0">
                <a:effectLst/>
                <a:latin typeface="Consolas" panose="020B0609020204030204" pitchFamily="49" charset="0"/>
              </a:rPr>
              <a:t>Scatter Plot Explanation:</a:t>
            </a:r>
          </a:p>
          <a:p>
            <a:r>
              <a:rPr lang="en-US" altLang="zh-TW" b="0" dirty="0">
                <a:effectLst/>
                <a:latin typeface="Consolas" panose="020B0609020204030204" pitchFamily="49" charset="0"/>
              </a:rPr>
              <a:t>- Each point represents a Falcon 9 mission.</a:t>
            </a:r>
          </a:p>
          <a:p>
            <a:r>
              <a:rPr lang="en-US" altLang="zh-TW" b="0" dirty="0">
                <a:effectLst/>
                <a:latin typeface="Consolas" panose="020B0609020204030204" pitchFamily="49" charset="0"/>
              </a:rPr>
              <a:t>- X-axis: Flight Number (chronological order of missions).</a:t>
            </a:r>
          </a:p>
          <a:p>
            <a:r>
              <a:rPr lang="en-US" altLang="zh-TW" b="0" dirty="0">
                <a:effectLst/>
                <a:latin typeface="Consolas" panose="020B0609020204030204" pitchFamily="49" charset="0"/>
              </a:rPr>
              <a:t>- Y-axis: Orbit Type (the target orbit for each mission).</a:t>
            </a:r>
          </a:p>
          <a:p>
            <a:r>
              <a:rPr lang="en-US" altLang="zh-TW" b="0" dirty="0">
                <a:effectLst/>
                <a:latin typeface="Consolas" panose="020B0609020204030204" pitchFamily="49" charset="0"/>
              </a:rPr>
              <a:t>- Color encodes launch outcome (Class: 1 = success, 0 = failure).</a:t>
            </a:r>
          </a:p>
          <a:p>
            <a:r>
              <a:rPr lang="en-US" altLang="zh-TW" b="0" dirty="0">
                <a:effectLst/>
                <a:latin typeface="Consolas" panose="020B0609020204030204" pitchFamily="49" charset="0"/>
              </a:rPr>
              <a:t>- Later missions (higher flight numbers) show more consistency in success across various orbit types.</a:t>
            </a:r>
          </a:p>
          <a:p>
            <a:r>
              <a:rPr lang="en-US" altLang="zh-TW" b="0" dirty="0">
                <a:effectLst/>
                <a:latin typeface="Consolas" panose="020B0609020204030204" pitchFamily="49" charset="0"/>
              </a:rPr>
              <a:t>- You can observe which orbits were used more frequently and how success trends changed over time.</a:t>
            </a:r>
          </a:p>
        </p:txBody>
      </p:sp>
      <p:pic>
        <p:nvPicPr>
          <p:cNvPr id="8" name="圖片 7">
            <a:extLst>
              <a:ext uri="{FF2B5EF4-FFF2-40B4-BE49-F238E27FC236}">
                <a16:creationId xmlns:a16="http://schemas.microsoft.com/office/drawing/2014/main" id="{2EBB3179-A892-4E3A-A65D-6E814AA686F6}"/>
              </a:ext>
            </a:extLst>
          </p:cNvPr>
          <p:cNvPicPr>
            <a:picLocks noChangeAspect="1"/>
          </p:cNvPicPr>
          <p:nvPr/>
        </p:nvPicPr>
        <p:blipFill>
          <a:blip r:embed="rId3"/>
          <a:stretch>
            <a:fillRect/>
          </a:stretch>
        </p:blipFill>
        <p:spPr>
          <a:xfrm>
            <a:off x="619125" y="1691491"/>
            <a:ext cx="6809563" cy="368906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文字方塊 5">
            <a:extLst>
              <a:ext uri="{FF2B5EF4-FFF2-40B4-BE49-F238E27FC236}">
                <a16:creationId xmlns:a16="http://schemas.microsoft.com/office/drawing/2014/main" id="{3E96B290-EC67-4442-9844-4B28F77178A4}"/>
              </a:ext>
            </a:extLst>
          </p:cNvPr>
          <p:cNvSpPr txBox="1"/>
          <p:nvPr/>
        </p:nvSpPr>
        <p:spPr>
          <a:xfrm>
            <a:off x="6096000" y="1778256"/>
            <a:ext cx="6096000" cy="4247317"/>
          </a:xfrm>
          <a:prstGeom prst="rect">
            <a:avLst/>
          </a:prstGeom>
          <a:noFill/>
        </p:spPr>
        <p:txBody>
          <a:bodyPr wrap="square">
            <a:spAutoFit/>
          </a:bodyPr>
          <a:lstStyle/>
          <a:p>
            <a:r>
              <a:rPr lang="en-US" altLang="zh-TW" b="0" dirty="0">
                <a:effectLst/>
                <a:latin typeface="Consolas" panose="020B0609020204030204" pitchFamily="49" charset="0"/>
              </a:rPr>
              <a:t>Scatter Plot Explanation:</a:t>
            </a:r>
          </a:p>
          <a:p>
            <a:r>
              <a:rPr lang="en-US" altLang="zh-TW" b="0" dirty="0">
                <a:effectLst/>
                <a:latin typeface="Consolas" panose="020B0609020204030204" pitchFamily="49" charset="0"/>
              </a:rPr>
              <a:t>- Each point represents one Falcon 9 launch mission.</a:t>
            </a:r>
          </a:p>
          <a:p>
            <a:r>
              <a:rPr lang="en-US" altLang="zh-TW" b="0" dirty="0">
                <a:effectLst/>
                <a:latin typeface="Consolas" panose="020B0609020204030204" pitchFamily="49" charset="0"/>
              </a:rPr>
              <a:t>- X-axis shows the Payload Mass (kg) carried during the mission.</a:t>
            </a:r>
          </a:p>
          <a:p>
            <a:r>
              <a:rPr lang="en-US" altLang="zh-TW" b="0" dirty="0">
                <a:effectLst/>
                <a:latin typeface="Consolas" panose="020B0609020204030204" pitchFamily="49" charset="0"/>
              </a:rPr>
              <a:t>- Y-axis shows the target Orbit Type for that mission.</a:t>
            </a:r>
          </a:p>
          <a:p>
            <a:r>
              <a:rPr lang="en-US" altLang="zh-TW" b="0" dirty="0">
                <a:effectLst/>
                <a:latin typeface="Consolas" panose="020B0609020204030204" pitchFamily="49" charset="0"/>
              </a:rPr>
              <a:t>- Colors indicate launch outcome (Class: 1 = success, 0 = failure).</a:t>
            </a:r>
          </a:p>
          <a:p>
            <a:r>
              <a:rPr lang="en-US" altLang="zh-TW" b="0" dirty="0">
                <a:effectLst/>
                <a:latin typeface="Consolas" panose="020B0609020204030204" pitchFamily="49" charset="0"/>
              </a:rPr>
              <a:t>- Heavier payloads tend to be associated with certain orbit types such as GTO.</a:t>
            </a:r>
          </a:p>
          <a:p>
            <a:r>
              <a:rPr lang="en-US" altLang="zh-TW" b="0" dirty="0">
                <a:effectLst/>
                <a:latin typeface="Consolas" panose="020B0609020204030204" pitchFamily="49" charset="0"/>
              </a:rPr>
              <a:t>- Some orbit types support a wide payload range, while others appear limited.</a:t>
            </a:r>
          </a:p>
          <a:p>
            <a:r>
              <a:rPr lang="en-US" altLang="zh-TW" b="0" dirty="0">
                <a:effectLst/>
                <a:latin typeface="Consolas" panose="020B0609020204030204" pitchFamily="49" charset="0"/>
              </a:rPr>
              <a:t>- The visualization helps compare how payload requirements differ across orbit categories.</a:t>
            </a:r>
          </a:p>
        </p:txBody>
      </p:sp>
      <p:pic>
        <p:nvPicPr>
          <p:cNvPr id="8" name="圖片 7">
            <a:extLst>
              <a:ext uri="{FF2B5EF4-FFF2-40B4-BE49-F238E27FC236}">
                <a16:creationId xmlns:a16="http://schemas.microsoft.com/office/drawing/2014/main" id="{256A0A08-4181-4343-9FF2-5733D7A6AD0C}"/>
              </a:ext>
            </a:extLst>
          </p:cNvPr>
          <p:cNvPicPr>
            <a:picLocks noChangeAspect="1"/>
          </p:cNvPicPr>
          <p:nvPr/>
        </p:nvPicPr>
        <p:blipFill>
          <a:blip r:embed="rId3"/>
          <a:stretch>
            <a:fillRect/>
          </a:stretch>
        </p:blipFill>
        <p:spPr>
          <a:xfrm>
            <a:off x="490537" y="2168298"/>
            <a:ext cx="5422973" cy="291805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文字方塊 5">
            <a:extLst>
              <a:ext uri="{FF2B5EF4-FFF2-40B4-BE49-F238E27FC236}">
                <a16:creationId xmlns:a16="http://schemas.microsoft.com/office/drawing/2014/main" id="{B9CF2D78-D3F3-45D3-96D6-71257A1058BA}"/>
              </a:ext>
            </a:extLst>
          </p:cNvPr>
          <p:cNvSpPr txBox="1"/>
          <p:nvPr/>
        </p:nvSpPr>
        <p:spPr>
          <a:xfrm>
            <a:off x="6124575" y="1986975"/>
            <a:ext cx="6096000" cy="3139321"/>
          </a:xfrm>
          <a:prstGeom prst="rect">
            <a:avLst/>
          </a:prstGeom>
          <a:noFill/>
        </p:spPr>
        <p:txBody>
          <a:bodyPr wrap="square">
            <a:spAutoFit/>
          </a:bodyPr>
          <a:lstStyle/>
          <a:p>
            <a:r>
              <a:rPr lang="en-US" altLang="zh-TW" b="0" dirty="0">
                <a:effectLst/>
                <a:latin typeface="Consolas" panose="020B0609020204030204" pitchFamily="49" charset="0"/>
              </a:rPr>
              <a:t>Line Chart Explanation:</a:t>
            </a:r>
          </a:p>
          <a:p>
            <a:r>
              <a:rPr lang="en-US" altLang="zh-TW" b="0" dirty="0">
                <a:effectLst/>
                <a:latin typeface="Consolas" panose="020B0609020204030204" pitchFamily="49" charset="0"/>
              </a:rPr>
              <a:t>- The line chart shows the average Falcon 9 launch success rate for each year.</a:t>
            </a:r>
          </a:p>
          <a:p>
            <a:r>
              <a:rPr lang="en-US" altLang="zh-TW" b="0" dirty="0">
                <a:effectLst/>
                <a:latin typeface="Consolas" panose="020B0609020204030204" pitchFamily="49" charset="0"/>
              </a:rPr>
              <a:t>- Success rate is calculated as: (number of successful launches) / (total launches) for that year.</a:t>
            </a:r>
          </a:p>
          <a:p>
            <a:r>
              <a:rPr lang="en-US" altLang="zh-TW" b="0" dirty="0">
                <a:effectLst/>
                <a:latin typeface="Consolas" panose="020B0609020204030204" pitchFamily="49" charset="0"/>
              </a:rPr>
              <a:t>- The upward trend across the years reflects SpaceX’s increasing reliability and technological improvements.</a:t>
            </a:r>
          </a:p>
          <a:p>
            <a:r>
              <a:rPr lang="en-US" altLang="zh-TW" b="0" dirty="0">
                <a:effectLst/>
                <a:latin typeface="Consolas" panose="020B0609020204030204" pitchFamily="49" charset="0"/>
              </a:rPr>
              <a:t>- Early years show lower stability, while later years approach near-perfect success.</a:t>
            </a:r>
          </a:p>
        </p:txBody>
      </p:sp>
      <p:pic>
        <p:nvPicPr>
          <p:cNvPr id="8" name="圖片 7">
            <a:extLst>
              <a:ext uri="{FF2B5EF4-FFF2-40B4-BE49-F238E27FC236}">
                <a16:creationId xmlns:a16="http://schemas.microsoft.com/office/drawing/2014/main" id="{AB7CB6B1-2681-4568-9818-07573E58CCBC}"/>
              </a:ext>
            </a:extLst>
          </p:cNvPr>
          <p:cNvPicPr>
            <a:picLocks noChangeAspect="1"/>
          </p:cNvPicPr>
          <p:nvPr/>
        </p:nvPicPr>
        <p:blipFill>
          <a:blip r:embed="rId3"/>
          <a:stretch>
            <a:fillRect/>
          </a:stretch>
        </p:blipFill>
        <p:spPr>
          <a:xfrm>
            <a:off x="400051" y="1949224"/>
            <a:ext cx="5402622" cy="297520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array(['CCAFS SLC 40', 'VAFB SLC 4E', 'KSC LC 39A'], </a:t>
            </a:r>
            <a:r>
              <a:rPr lang="en-US" sz="2200" dirty="0" err="1">
                <a:solidFill>
                  <a:schemeClr val="accent3">
                    <a:lumMod val="25000"/>
                  </a:schemeClr>
                </a:solidFill>
                <a:latin typeface="Abadi" panose="020B0604020104020204" pitchFamily="34" charset="0"/>
              </a:rPr>
              <a:t>dtype</a:t>
            </a:r>
            <a:r>
              <a:rPr lang="en-US" sz="2200" dirty="0">
                <a:solidFill>
                  <a:schemeClr val="accent3">
                    <a:lumMod val="25000"/>
                  </a:schemeClr>
                </a:solidFill>
                <a:latin typeface="Abadi" panose="020B0604020104020204" pitchFamily="34" charset="0"/>
              </a:rPr>
              <a:t>=object)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Rectangle 1">
            <a:extLst>
              <a:ext uri="{FF2B5EF4-FFF2-40B4-BE49-F238E27FC236}">
                <a16:creationId xmlns:a16="http://schemas.microsoft.com/office/drawing/2014/main" id="{7F28A782-734A-45DC-B56E-483E842F9C7A}"/>
              </a:ext>
            </a:extLst>
          </p:cNvPr>
          <p:cNvSpPr>
            <a:spLocks noChangeArrowheads="1"/>
          </p:cNvSpPr>
          <p:nvPr/>
        </p:nvSpPr>
        <p:spPr bwMode="auto">
          <a:xfrm>
            <a:off x="848668" y="2960596"/>
            <a:ext cx="88852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dirty="0">
                <a:ln>
                  <a:noFill/>
                </a:ln>
                <a:solidFill>
                  <a:schemeClr val="tx1"/>
                </a:solidFill>
                <a:effectLst/>
              </a:rPr>
              <a:t>The dataset contains launch records from multiple SpaceX facilities.</a:t>
            </a:r>
            <a:br>
              <a:rPr kumimoji="0" lang="zh-TW" altLang="zh-TW" sz="1200" b="0" i="0" u="none" strike="noStrike" cap="none" normalizeH="0" baseline="0" dirty="0">
                <a:ln>
                  <a:noFill/>
                </a:ln>
                <a:solidFill>
                  <a:schemeClr val="tx1"/>
                </a:solidFill>
                <a:effectLst/>
              </a:rPr>
            </a:br>
            <a:r>
              <a:rPr kumimoji="0" lang="zh-TW" altLang="zh-TW" sz="1200" b="0" i="0" u="none" strike="noStrike" cap="none" normalizeH="0" baseline="0" dirty="0">
                <a:ln>
                  <a:noFill/>
                </a:ln>
                <a:solidFill>
                  <a:schemeClr val="tx1"/>
                </a:solidFill>
                <a:effectLst/>
              </a:rPr>
              <a:t>By applying the .unique() function to the </a:t>
            </a:r>
            <a:r>
              <a:rPr kumimoji="0" lang="zh-TW" altLang="zh-TW" sz="1200" b="0" i="1" u="none" strike="noStrike" cap="none" normalizeH="0" baseline="0" dirty="0">
                <a:ln>
                  <a:noFill/>
                </a:ln>
                <a:solidFill>
                  <a:schemeClr val="tx1"/>
                </a:solidFill>
                <a:effectLst/>
              </a:rPr>
              <a:t>LaunchSite</a:t>
            </a:r>
            <a:r>
              <a:rPr kumimoji="0" lang="zh-TW" altLang="zh-TW" sz="1200" b="0" i="0" u="none" strike="noStrike" cap="none" normalizeH="0" baseline="0" dirty="0">
                <a:ln>
                  <a:noFill/>
                </a:ln>
                <a:solidFill>
                  <a:schemeClr val="tx1"/>
                </a:solidFill>
                <a:effectLst/>
              </a:rPr>
              <a:t> column, we extract all distinct launch site names.</a:t>
            </a:r>
            <a:br>
              <a:rPr kumimoji="0" lang="zh-TW" altLang="zh-TW" sz="1200" b="0" i="0" u="none" strike="noStrike" cap="none" normalizeH="0" baseline="0" dirty="0">
                <a:ln>
                  <a:noFill/>
                </a:ln>
                <a:solidFill>
                  <a:schemeClr val="tx1"/>
                </a:solidFill>
                <a:effectLst/>
              </a:rPr>
            </a:br>
            <a:r>
              <a:rPr kumimoji="0" lang="zh-TW" altLang="zh-TW" sz="1200" b="0" i="0" u="none" strike="noStrike" cap="none" normalizeH="0" baseline="0" dirty="0">
                <a:ln>
                  <a:noFill/>
                </a:ln>
                <a:solidFill>
                  <a:schemeClr val="tx1"/>
                </a:solidFill>
                <a:effectLst/>
              </a:rPr>
              <a:t>These four sites represent the major SpaceX ground facilities used for Falcon 9 missions included in this dataset. </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graphicFrame>
        <p:nvGraphicFramePr>
          <p:cNvPr id="2" name="內容版面配置區 1">
            <a:extLst>
              <a:ext uri="{FF2B5EF4-FFF2-40B4-BE49-F238E27FC236}">
                <a16:creationId xmlns:a16="http://schemas.microsoft.com/office/drawing/2014/main" id="{33AB32C4-3BB7-4D29-9923-3AC7EB014263}"/>
              </a:ext>
            </a:extLst>
          </p:cNvPr>
          <p:cNvGraphicFramePr>
            <a:graphicFrameLocks noGrp="1"/>
          </p:cNvGraphicFramePr>
          <p:nvPr>
            <p:ph idx="4294967295"/>
            <p:extLst>
              <p:ext uri="{D42A27DB-BD31-4B8C-83A1-F6EECF244321}">
                <p14:modId xmlns:p14="http://schemas.microsoft.com/office/powerpoint/2010/main" val="2584076272"/>
              </p:ext>
            </p:extLst>
          </p:nvPr>
        </p:nvGraphicFramePr>
        <p:xfrm>
          <a:off x="597950" y="1674236"/>
          <a:ext cx="11515383" cy="3215501"/>
        </p:xfrm>
        <a:graphic>
          <a:graphicData uri="http://schemas.openxmlformats.org/drawingml/2006/table">
            <a:tbl>
              <a:tblPr/>
              <a:tblGrid>
                <a:gridCol w="570876">
                  <a:extLst>
                    <a:ext uri="{9D8B030D-6E8A-4147-A177-3AD203B41FA5}">
                      <a16:colId xmlns:a16="http://schemas.microsoft.com/office/drawing/2014/main" val="1435790832"/>
                    </a:ext>
                  </a:extLst>
                </a:gridCol>
                <a:gridCol w="570876">
                  <a:extLst>
                    <a:ext uri="{9D8B030D-6E8A-4147-A177-3AD203B41FA5}">
                      <a16:colId xmlns:a16="http://schemas.microsoft.com/office/drawing/2014/main" val="640028614"/>
                    </a:ext>
                  </a:extLst>
                </a:gridCol>
                <a:gridCol w="570876">
                  <a:extLst>
                    <a:ext uri="{9D8B030D-6E8A-4147-A177-3AD203B41FA5}">
                      <a16:colId xmlns:a16="http://schemas.microsoft.com/office/drawing/2014/main" val="2925319872"/>
                    </a:ext>
                  </a:extLst>
                </a:gridCol>
                <a:gridCol w="570876">
                  <a:extLst>
                    <a:ext uri="{9D8B030D-6E8A-4147-A177-3AD203B41FA5}">
                      <a16:colId xmlns:a16="http://schemas.microsoft.com/office/drawing/2014/main" val="879031997"/>
                    </a:ext>
                  </a:extLst>
                </a:gridCol>
                <a:gridCol w="570876">
                  <a:extLst>
                    <a:ext uri="{9D8B030D-6E8A-4147-A177-3AD203B41FA5}">
                      <a16:colId xmlns:a16="http://schemas.microsoft.com/office/drawing/2014/main" val="762187154"/>
                    </a:ext>
                  </a:extLst>
                </a:gridCol>
                <a:gridCol w="570876">
                  <a:extLst>
                    <a:ext uri="{9D8B030D-6E8A-4147-A177-3AD203B41FA5}">
                      <a16:colId xmlns:a16="http://schemas.microsoft.com/office/drawing/2014/main" val="4070170893"/>
                    </a:ext>
                  </a:extLst>
                </a:gridCol>
                <a:gridCol w="570876">
                  <a:extLst>
                    <a:ext uri="{9D8B030D-6E8A-4147-A177-3AD203B41FA5}">
                      <a16:colId xmlns:a16="http://schemas.microsoft.com/office/drawing/2014/main" val="621319491"/>
                    </a:ext>
                  </a:extLst>
                </a:gridCol>
                <a:gridCol w="570876">
                  <a:extLst>
                    <a:ext uri="{9D8B030D-6E8A-4147-A177-3AD203B41FA5}">
                      <a16:colId xmlns:a16="http://schemas.microsoft.com/office/drawing/2014/main" val="800641373"/>
                    </a:ext>
                  </a:extLst>
                </a:gridCol>
                <a:gridCol w="570876">
                  <a:extLst>
                    <a:ext uri="{9D8B030D-6E8A-4147-A177-3AD203B41FA5}">
                      <a16:colId xmlns:a16="http://schemas.microsoft.com/office/drawing/2014/main" val="1010419211"/>
                    </a:ext>
                  </a:extLst>
                </a:gridCol>
                <a:gridCol w="570876">
                  <a:extLst>
                    <a:ext uri="{9D8B030D-6E8A-4147-A177-3AD203B41FA5}">
                      <a16:colId xmlns:a16="http://schemas.microsoft.com/office/drawing/2014/main" val="1219866724"/>
                    </a:ext>
                  </a:extLst>
                </a:gridCol>
                <a:gridCol w="570876">
                  <a:extLst>
                    <a:ext uri="{9D8B030D-6E8A-4147-A177-3AD203B41FA5}">
                      <a16:colId xmlns:a16="http://schemas.microsoft.com/office/drawing/2014/main" val="540810570"/>
                    </a:ext>
                  </a:extLst>
                </a:gridCol>
                <a:gridCol w="570876">
                  <a:extLst>
                    <a:ext uri="{9D8B030D-6E8A-4147-A177-3AD203B41FA5}">
                      <a16:colId xmlns:a16="http://schemas.microsoft.com/office/drawing/2014/main" val="3167444785"/>
                    </a:ext>
                  </a:extLst>
                </a:gridCol>
                <a:gridCol w="570876">
                  <a:extLst>
                    <a:ext uri="{9D8B030D-6E8A-4147-A177-3AD203B41FA5}">
                      <a16:colId xmlns:a16="http://schemas.microsoft.com/office/drawing/2014/main" val="1919720721"/>
                    </a:ext>
                  </a:extLst>
                </a:gridCol>
                <a:gridCol w="570876">
                  <a:extLst>
                    <a:ext uri="{9D8B030D-6E8A-4147-A177-3AD203B41FA5}">
                      <a16:colId xmlns:a16="http://schemas.microsoft.com/office/drawing/2014/main" val="1731851749"/>
                    </a:ext>
                  </a:extLst>
                </a:gridCol>
                <a:gridCol w="570876">
                  <a:extLst>
                    <a:ext uri="{9D8B030D-6E8A-4147-A177-3AD203B41FA5}">
                      <a16:colId xmlns:a16="http://schemas.microsoft.com/office/drawing/2014/main" val="4059600933"/>
                    </a:ext>
                  </a:extLst>
                </a:gridCol>
                <a:gridCol w="570876">
                  <a:extLst>
                    <a:ext uri="{9D8B030D-6E8A-4147-A177-3AD203B41FA5}">
                      <a16:colId xmlns:a16="http://schemas.microsoft.com/office/drawing/2014/main" val="2715173541"/>
                    </a:ext>
                  </a:extLst>
                </a:gridCol>
                <a:gridCol w="570876">
                  <a:extLst>
                    <a:ext uri="{9D8B030D-6E8A-4147-A177-3AD203B41FA5}">
                      <a16:colId xmlns:a16="http://schemas.microsoft.com/office/drawing/2014/main" val="3672887809"/>
                    </a:ext>
                  </a:extLst>
                </a:gridCol>
                <a:gridCol w="570876">
                  <a:extLst>
                    <a:ext uri="{9D8B030D-6E8A-4147-A177-3AD203B41FA5}">
                      <a16:colId xmlns:a16="http://schemas.microsoft.com/office/drawing/2014/main" val="2447945444"/>
                    </a:ext>
                  </a:extLst>
                </a:gridCol>
                <a:gridCol w="570876">
                  <a:extLst>
                    <a:ext uri="{9D8B030D-6E8A-4147-A177-3AD203B41FA5}">
                      <a16:colId xmlns:a16="http://schemas.microsoft.com/office/drawing/2014/main" val="3607156749"/>
                    </a:ext>
                  </a:extLst>
                </a:gridCol>
                <a:gridCol w="668739">
                  <a:extLst>
                    <a:ext uri="{9D8B030D-6E8A-4147-A177-3AD203B41FA5}">
                      <a16:colId xmlns:a16="http://schemas.microsoft.com/office/drawing/2014/main" val="631649191"/>
                    </a:ext>
                  </a:extLst>
                </a:gridCol>
              </a:tblGrid>
              <a:tr h="474271">
                <a:tc>
                  <a:txBody>
                    <a:bodyPr/>
                    <a:lstStyle/>
                    <a:p>
                      <a:pPr algn="r" fontAlgn="ctr"/>
                      <a:r>
                        <a:rPr lang="en-US" sz="1100">
                          <a:effectLst/>
                        </a:rPr>
                        <a:t>FlightNumber</a:t>
                      </a:r>
                    </a:p>
                  </a:txBody>
                  <a:tcPr marL="45326" marR="45326" marT="22663" marB="22663" anchor="ctr">
                    <a:lnL>
                      <a:noFill/>
                    </a:lnL>
                    <a:lnR>
                      <a:noFill/>
                    </a:lnR>
                    <a:lnT>
                      <a:noFill/>
                    </a:lnT>
                    <a:lnB>
                      <a:noFill/>
                    </a:lnB>
                  </a:tcPr>
                </a:tc>
                <a:tc>
                  <a:txBody>
                    <a:bodyPr/>
                    <a:lstStyle/>
                    <a:p>
                      <a:pPr algn="r" fontAlgn="ctr"/>
                      <a:r>
                        <a:rPr lang="en-US" sz="1100">
                          <a:effectLst/>
                        </a:rPr>
                        <a:t>Date</a:t>
                      </a:r>
                    </a:p>
                  </a:txBody>
                  <a:tcPr marL="45326" marR="45326" marT="22663" marB="22663" anchor="ctr">
                    <a:lnL>
                      <a:noFill/>
                    </a:lnL>
                    <a:lnR>
                      <a:noFill/>
                    </a:lnR>
                    <a:lnT>
                      <a:noFill/>
                    </a:lnT>
                    <a:lnB>
                      <a:noFill/>
                    </a:lnB>
                  </a:tcPr>
                </a:tc>
                <a:tc>
                  <a:txBody>
                    <a:bodyPr/>
                    <a:lstStyle/>
                    <a:p>
                      <a:pPr algn="r" fontAlgn="ctr"/>
                      <a:r>
                        <a:rPr lang="en-US" sz="1100">
                          <a:effectLst/>
                        </a:rPr>
                        <a:t>BoosterVersion</a:t>
                      </a:r>
                    </a:p>
                  </a:txBody>
                  <a:tcPr marL="45326" marR="45326" marT="22663" marB="22663" anchor="ctr">
                    <a:lnL>
                      <a:noFill/>
                    </a:lnL>
                    <a:lnR>
                      <a:noFill/>
                    </a:lnR>
                    <a:lnT>
                      <a:noFill/>
                    </a:lnT>
                    <a:lnB>
                      <a:noFill/>
                    </a:lnB>
                  </a:tcPr>
                </a:tc>
                <a:tc>
                  <a:txBody>
                    <a:bodyPr/>
                    <a:lstStyle/>
                    <a:p>
                      <a:pPr algn="r" fontAlgn="ctr"/>
                      <a:r>
                        <a:rPr lang="en-US" sz="1100">
                          <a:effectLst/>
                        </a:rPr>
                        <a:t>PayloadMass</a:t>
                      </a:r>
                    </a:p>
                  </a:txBody>
                  <a:tcPr marL="45326" marR="45326" marT="22663" marB="22663" anchor="ctr">
                    <a:lnL>
                      <a:noFill/>
                    </a:lnL>
                    <a:lnR>
                      <a:noFill/>
                    </a:lnR>
                    <a:lnT>
                      <a:noFill/>
                    </a:lnT>
                    <a:lnB>
                      <a:noFill/>
                    </a:lnB>
                  </a:tcPr>
                </a:tc>
                <a:tc>
                  <a:txBody>
                    <a:bodyPr/>
                    <a:lstStyle/>
                    <a:p>
                      <a:pPr algn="r" fontAlgn="ctr"/>
                      <a:r>
                        <a:rPr lang="en-US" sz="1100">
                          <a:effectLst/>
                        </a:rPr>
                        <a:t>Orbit</a:t>
                      </a:r>
                    </a:p>
                  </a:txBody>
                  <a:tcPr marL="45326" marR="45326" marT="22663" marB="22663" anchor="ctr">
                    <a:lnL>
                      <a:noFill/>
                    </a:lnL>
                    <a:lnR>
                      <a:noFill/>
                    </a:lnR>
                    <a:lnT>
                      <a:noFill/>
                    </a:lnT>
                    <a:lnB>
                      <a:noFill/>
                    </a:lnB>
                  </a:tcPr>
                </a:tc>
                <a:tc>
                  <a:txBody>
                    <a:bodyPr/>
                    <a:lstStyle/>
                    <a:p>
                      <a:pPr algn="r" fontAlgn="ctr"/>
                      <a:r>
                        <a:rPr lang="en-US" sz="1100">
                          <a:effectLst/>
                        </a:rPr>
                        <a:t>LaunchSite</a:t>
                      </a:r>
                    </a:p>
                  </a:txBody>
                  <a:tcPr marL="45326" marR="45326" marT="22663" marB="22663" anchor="ctr">
                    <a:lnL>
                      <a:noFill/>
                    </a:lnL>
                    <a:lnR>
                      <a:noFill/>
                    </a:lnR>
                    <a:lnT>
                      <a:noFill/>
                    </a:lnT>
                    <a:lnB>
                      <a:noFill/>
                    </a:lnB>
                  </a:tcPr>
                </a:tc>
                <a:tc>
                  <a:txBody>
                    <a:bodyPr/>
                    <a:lstStyle/>
                    <a:p>
                      <a:pPr algn="r" fontAlgn="ctr"/>
                      <a:r>
                        <a:rPr lang="en-US" sz="1100">
                          <a:effectLst/>
                        </a:rPr>
                        <a:t>Outcome</a:t>
                      </a:r>
                    </a:p>
                  </a:txBody>
                  <a:tcPr marL="45326" marR="45326" marT="22663" marB="22663" anchor="ctr">
                    <a:lnL>
                      <a:noFill/>
                    </a:lnL>
                    <a:lnR>
                      <a:noFill/>
                    </a:lnR>
                    <a:lnT>
                      <a:noFill/>
                    </a:lnT>
                    <a:lnB>
                      <a:noFill/>
                    </a:lnB>
                  </a:tcPr>
                </a:tc>
                <a:tc>
                  <a:txBody>
                    <a:bodyPr/>
                    <a:lstStyle/>
                    <a:p>
                      <a:pPr algn="r" fontAlgn="ctr"/>
                      <a:r>
                        <a:rPr lang="en-US" sz="1100">
                          <a:effectLst/>
                        </a:rPr>
                        <a:t>Flights</a:t>
                      </a:r>
                    </a:p>
                  </a:txBody>
                  <a:tcPr marL="45326" marR="45326" marT="22663" marB="22663" anchor="ctr">
                    <a:lnL>
                      <a:noFill/>
                    </a:lnL>
                    <a:lnR>
                      <a:noFill/>
                    </a:lnR>
                    <a:lnT>
                      <a:noFill/>
                    </a:lnT>
                    <a:lnB>
                      <a:noFill/>
                    </a:lnB>
                  </a:tcPr>
                </a:tc>
                <a:tc>
                  <a:txBody>
                    <a:bodyPr/>
                    <a:lstStyle/>
                    <a:p>
                      <a:pPr algn="r" fontAlgn="ctr"/>
                      <a:r>
                        <a:rPr lang="en-US" sz="1100">
                          <a:effectLst/>
                        </a:rPr>
                        <a:t>GridFins</a:t>
                      </a:r>
                    </a:p>
                  </a:txBody>
                  <a:tcPr marL="45326" marR="45326" marT="22663" marB="22663" anchor="ctr">
                    <a:lnL>
                      <a:noFill/>
                    </a:lnL>
                    <a:lnR>
                      <a:noFill/>
                    </a:lnR>
                    <a:lnT>
                      <a:noFill/>
                    </a:lnT>
                    <a:lnB>
                      <a:noFill/>
                    </a:lnB>
                  </a:tcPr>
                </a:tc>
                <a:tc>
                  <a:txBody>
                    <a:bodyPr/>
                    <a:lstStyle/>
                    <a:p>
                      <a:pPr algn="r" fontAlgn="ctr"/>
                      <a:r>
                        <a:rPr lang="en-US" sz="1100">
                          <a:effectLst/>
                        </a:rPr>
                        <a:t>Reused</a:t>
                      </a:r>
                    </a:p>
                  </a:txBody>
                  <a:tcPr marL="45326" marR="45326" marT="22663" marB="22663" anchor="ctr">
                    <a:lnL>
                      <a:noFill/>
                    </a:lnL>
                    <a:lnR>
                      <a:noFill/>
                    </a:lnR>
                    <a:lnT>
                      <a:noFill/>
                    </a:lnT>
                    <a:lnB>
                      <a:noFill/>
                    </a:lnB>
                  </a:tcPr>
                </a:tc>
                <a:tc>
                  <a:txBody>
                    <a:bodyPr/>
                    <a:lstStyle/>
                    <a:p>
                      <a:pPr algn="r" fontAlgn="ctr"/>
                      <a:r>
                        <a:rPr lang="en-US" sz="1100">
                          <a:effectLst/>
                        </a:rPr>
                        <a:t>Legs</a:t>
                      </a:r>
                    </a:p>
                  </a:txBody>
                  <a:tcPr marL="45326" marR="45326" marT="22663" marB="22663" anchor="ctr">
                    <a:lnL>
                      <a:noFill/>
                    </a:lnL>
                    <a:lnR>
                      <a:noFill/>
                    </a:lnR>
                    <a:lnT>
                      <a:noFill/>
                    </a:lnT>
                    <a:lnB>
                      <a:noFill/>
                    </a:lnB>
                  </a:tcPr>
                </a:tc>
                <a:tc>
                  <a:txBody>
                    <a:bodyPr/>
                    <a:lstStyle/>
                    <a:p>
                      <a:pPr algn="r" fontAlgn="ctr"/>
                      <a:r>
                        <a:rPr lang="en-US" sz="1100">
                          <a:effectLst/>
                        </a:rPr>
                        <a:t>LandingPad</a:t>
                      </a:r>
                    </a:p>
                  </a:txBody>
                  <a:tcPr marL="45326" marR="45326" marT="22663" marB="22663" anchor="ctr">
                    <a:lnL>
                      <a:noFill/>
                    </a:lnL>
                    <a:lnR>
                      <a:noFill/>
                    </a:lnR>
                    <a:lnT>
                      <a:noFill/>
                    </a:lnT>
                    <a:lnB>
                      <a:noFill/>
                    </a:lnB>
                  </a:tcPr>
                </a:tc>
                <a:tc>
                  <a:txBody>
                    <a:bodyPr/>
                    <a:lstStyle/>
                    <a:p>
                      <a:pPr algn="r" fontAlgn="ctr"/>
                      <a:r>
                        <a:rPr lang="en-US" sz="1100">
                          <a:effectLst/>
                        </a:rPr>
                        <a:t>Block</a:t>
                      </a:r>
                    </a:p>
                  </a:txBody>
                  <a:tcPr marL="45326" marR="45326" marT="22663" marB="22663" anchor="ctr">
                    <a:lnL>
                      <a:noFill/>
                    </a:lnL>
                    <a:lnR>
                      <a:noFill/>
                    </a:lnR>
                    <a:lnT>
                      <a:noFill/>
                    </a:lnT>
                    <a:lnB>
                      <a:noFill/>
                    </a:lnB>
                  </a:tcPr>
                </a:tc>
                <a:tc>
                  <a:txBody>
                    <a:bodyPr/>
                    <a:lstStyle/>
                    <a:p>
                      <a:pPr algn="r" fontAlgn="ctr"/>
                      <a:r>
                        <a:rPr lang="en-US" sz="1100">
                          <a:effectLst/>
                        </a:rPr>
                        <a:t>ReusedCount</a:t>
                      </a:r>
                    </a:p>
                  </a:txBody>
                  <a:tcPr marL="45326" marR="45326" marT="22663" marB="22663" anchor="ctr">
                    <a:lnL>
                      <a:noFill/>
                    </a:lnL>
                    <a:lnR>
                      <a:noFill/>
                    </a:lnR>
                    <a:lnT>
                      <a:noFill/>
                    </a:lnT>
                    <a:lnB>
                      <a:noFill/>
                    </a:lnB>
                  </a:tcPr>
                </a:tc>
                <a:tc>
                  <a:txBody>
                    <a:bodyPr/>
                    <a:lstStyle/>
                    <a:p>
                      <a:pPr algn="r" fontAlgn="ctr"/>
                      <a:r>
                        <a:rPr lang="en-US" sz="1100">
                          <a:effectLst/>
                        </a:rPr>
                        <a:t>Serial</a:t>
                      </a:r>
                    </a:p>
                  </a:txBody>
                  <a:tcPr marL="45326" marR="45326" marT="22663" marB="22663" anchor="ctr">
                    <a:lnL>
                      <a:noFill/>
                    </a:lnL>
                    <a:lnR>
                      <a:noFill/>
                    </a:lnR>
                    <a:lnT>
                      <a:noFill/>
                    </a:lnT>
                    <a:lnB>
                      <a:noFill/>
                    </a:lnB>
                  </a:tcPr>
                </a:tc>
                <a:tc>
                  <a:txBody>
                    <a:bodyPr/>
                    <a:lstStyle/>
                    <a:p>
                      <a:pPr algn="r" fontAlgn="ctr"/>
                      <a:r>
                        <a:rPr lang="en-US" sz="1100">
                          <a:effectLst/>
                        </a:rPr>
                        <a:t>Longitude</a:t>
                      </a:r>
                    </a:p>
                  </a:txBody>
                  <a:tcPr marL="45326" marR="45326" marT="22663" marB="22663" anchor="ctr">
                    <a:lnL>
                      <a:noFill/>
                    </a:lnL>
                    <a:lnR>
                      <a:noFill/>
                    </a:lnR>
                    <a:lnT>
                      <a:noFill/>
                    </a:lnT>
                    <a:lnB>
                      <a:noFill/>
                    </a:lnB>
                  </a:tcPr>
                </a:tc>
                <a:tc>
                  <a:txBody>
                    <a:bodyPr/>
                    <a:lstStyle/>
                    <a:p>
                      <a:pPr algn="r" fontAlgn="ctr"/>
                      <a:r>
                        <a:rPr lang="en-US" sz="1100">
                          <a:effectLst/>
                        </a:rPr>
                        <a:t>Latitude</a:t>
                      </a:r>
                    </a:p>
                  </a:txBody>
                  <a:tcPr marL="45326" marR="45326" marT="22663" marB="22663" anchor="ctr">
                    <a:lnL>
                      <a:noFill/>
                    </a:lnL>
                    <a:lnR>
                      <a:noFill/>
                    </a:lnR>
                    <a:lnT>
                      <a:noFill/>
                    </a:lnT>
                    <a:lnB>
                      <a:noFill/>
                    </a:lnB>
                  </a:tcPr>
                </a:tc>
                <a:tc>
                  <a:txBody>
                    <a:bodyPr/>
                    <a:lstStyle/>
                    <a:p>
                      <a:pPr algn="r" fontAlgn="ctr"/>
                      <a:r>
                        <a:rPr lang="en-US" sz="1100">
                          <a:effectLst/>
                        </a:rPr>
                        <a:t>Class</a:t>
                      </a:r>
                    </a:p>
                  </a:txBody>
                  <a:tcPr marL="45326" marR="45326" marT="22663" marB="22663" anchor="ctr">
                    <a:lnL>
                      <a:noFill/>
                    </a:lnL>
                    <a:lnR>
                      <a:noFill/>
                    </a:lnR>
                    <a:lnT>
                      <a:noFill/>
                    </a:lnT>
                    <a:lnB>
                      <a:noFill/>
                    </a:lnB>
                  </a:tcPr>
                </a:tc>
                <a:tc>
                  <a:txBody>
                    <a:bodyPr/>
                    <a:lstStyle/>
                    <a:p>
                      <a:pPr algn="r" fontAlgn="ctr"/>
                      <a:r>
                        <a:rPr lang="en-US" sz="1100">
                          <a:effectLst/>
                        </a:rPr>
                        <a:t>Year</a:t>
                      </a:r>
                    </a:p>
                  </a:txBody>
                  <a:tcPr marL="45326" marR="45326" marT="22663" marB="22663" anchor="ctr">
                    <a:lnL>
                      <a:noFill/>
                    </a:lnL>
                    <a:lnR>
                      <a:noFill/>
                    </a:lnR>
                    <a:lnT>
                      <a:noFill/>
                    </a:lnT>
                    <a:lnB>
                      <a:noFill/>
                    </a:lnB>
                  </a:tcPr>
                </a:tc>
                <a:tc>
                  <a:txBody>
                    <a:bodyPr/>
                    <a:lstStyle/>
                    <a:p>
                      <a:endParaRPr lang="zh-TW" altLang="en-US" sz="1100" dirty="0"/>
                    </a:p>
                  </a:txBody>
                  <a:tcPr marL="54392" marR="54392" marT="27196" marB="27196">
                    <a:lnL>
                      <a:noFill/>
                    </a:lnL>
                  </a:tcPr>
                </a:tc>
                <a:extLst>
                  <a:ext uri="{0D108BD9-81ED-4DB2-BD59-A6C34878D82A}">
                    <a16:rowId xmlns:a16="http://schemas.microsoft.com/office/drawing/2014/main" val="2348163279"/>
                  </a:ext>
                </a:extLst>
              </a:tr>
              <a:tr h="384410">
                <a:tc>
                  <a:txBody>
                    <a:bodyPr/>
                    <a:lstStyle/>
                    <a:p>
                      <a:pPr algn="r" fontAlgn="ctr"/>
                      <a:r>
                        <a:rPr lang="en-US" altLang="zh-TW" sz="1100" b="0">
                          <a:effectLst/>
                        </a:rPr>
                        <a:t>0</a:t>
                      </a:r>
                    </a:p>
                  </a:txBody>
                  <a:tcPr marL="45326" marR="45326" marT="22663" marB="22663" anchor="ctr">
                    <a:lnL>
                      <a:noFill/>
                    </a:lnL>
                    <a:lnR>
                      <a:noFill/>
                    </a:lnR>
                    <a:lnT>
                      <a:noFill/>
                    </a:lnT>
                    <a:lnB>
                      <a:noFill/>
                    </a:lnB>
                  </a:tcPr>
                </a:tc>
                <a:tc>
                  <a:txBody>
                    <a:bodyPr/>
                    <a:lstStyle/>
                    <a:p>
                      <a:r>
                        <a:rPr lang="en-US" altLang="zh-TW" sz="1100">
                          <a:effectLst/>
                        </a:rPr>
                        <a:t>1</a:t>
                      </a:r>
                    </a:p>
                  </a:txBody>
                  <a:tcPr marL="45326" marR="45326" marT="22663" marB="22663" anchor="ctr">
                    <a:lnL>
                      <a:noFill/>
                    </a:lnL>
                    <a:lnR>
                      <a:noFill/>
                    </a:lnR>
                    <a:lnT>
                      <a:noFill/>
                    </a:lnT>
                    <a:lnB>
                      <a:noFill/>
                    </a:lnB>
                  </a:tcPr>
                </a:tc>
                <a:tc>
                  <a:txBody>
                    <a:bodyPr/>
                    <a:lstStyle/>
                    <a:p>
                      <a:r>
                        <a:rPr lang="en-US" altLang="zh-TW" sz="1100">
                          <a:effectLst/>
                        </a:rPr>
                        <a:t>2010-06-04</a:t>
                      </a:r>
                    </a:p>
                  </a:txBody>
                  <a:tcPr marL="45326" marR="45326" marT="22663" marB="22663" anchor="ctr">
                    <a:lnL>
                      <a:noFill/>
                    </a:lnL>
                    <a:lnR>
                      <a:noFill/>
                    </a:lnR>
                    <a:lnT>
                      <a:noFill/>
                    </a:lnT>
                    <a:lnB>
                      <a:noFill/>
                    </a:lnB>
                  </a:tcPr>
                </a:tc>
                <a:tc>
                  <a:txBody>
                    <a:bodyPr/>
                    <a:lstStyle/>
                    <a:p>
                      <a:r>
                        <a:rPr lang="en-US" sz="1100">
                          <a:effectLst/>
                        </a:rPr>
                        <a:t>Falcon 9</a:t>
                      </a:r>
                    </a:p>
                  </a:txBody>
                  <a:tcPr marL="45326" marR="45326" marT="22663" marB="22663" anchor="ctr">
                    <a:lnL>
                      <a:noFill/>
                    </a:lnL>
                    <a:lnR>
                      <a:noFill/>
                    </a:lnR>
                    <a:lnT>
                      <a:noFill/>
                    </a:lnT>
                    <a:lnB>
                      <a:noFill/>
                    </a:lnB>
                  </a:tcPr>
                </a:tc>
                <a:tc>
                  <a:txBody>
                    <a:bodyPr/>
                    <a:lstStyle/>
                    <a:p>
                      <a:r>
                        <a:rPr lang="en-US" altLang="zh-TW" sz="1100">
                          <a:effectLst/>
                        </a:rPr>
                        <a:t>6104.959412</a:t>
                      </a:r>
                    </a:p>
                  </a:txBody>
                  <a:tcPr marL="45326" marR="45326" marT="22663" marB="22663" anchor="ctr">
                    <a:lnL>
                      <a:noFill/>
                    </a:lnL>
                    <a:lnR>
                      <a:noFill/>
                    </a:lnR>
                    <a:lnT>
                      <a:noFill/>
                    </a:lnT>
                    <a:lnB>
                      <a:noFill/>
                    </a:lnB>
                  </a:tcPr>
                </a:tc>
                <a:tc>
                  <a:txBody>
                    <a:bodyPr/>
                    <a:lstStyle/>
                    <a:p>
                      <a:r>
                        <a:rPr lang="en-US" sz="1100">
                          <a:effectLst/>
                        </a:rPr>
                        <a:t>LEO</a:t>
                      </a:r>
                    </a:p>
                  </a:txBody>
                  <a:tcPr marL="45326" marR="45326" marT="22663" marB="22663" anchor="ctr">
                    <a:lnL>
                      <a:noFill/>
                    </a:lnL>
                    <a:lnR>
                      <a:noFill/>
                    </a:lnR>
                    <a:lnT>
                      <a:noFill/>
                    </a:lnT>
                    <a:lnB>
                      <a:noFill/>
                    </a:lnB>
                  </a:tcPr>
                </a:tc>
                <a:tc>
                  <a:txBody>
                    <a:bodyPr/>
                    <a:lstStyle/>
                    <a:p>
                      <a:r>
                        <a:rPr lang="en-US" sz="1100">
                          <a:effectLst/>
                        </a:rPr>
                        <a:t>CCAFS SLC 40</a:t>
                      </a:r>
                    </a:p>
                  </a:txBody>
                  <a:tcPr marL="45326" marR="45326" marT="22663" marB="22663" anchor="ctr">
                    <a:lnL>
                      <a:noFill/>
                    </a:lnL>
                    <a:lnR>
                      <a:noFill/>
                    </a:lnR>
                    <a:lnT>
                      <a:noFill/>
                    </a:lnT>
                    <a:lnB>
                      <a:noFill/>
                    </a:lnB>
                  </a:tcPr>
                </a:tc>
                <a:tc>
                  <a:txBody>
                    <a:bodyPr/>
                    <a:lstStyle/>
                    <a:p>
                      <a:r>
                        <a:rPr lang="en-US" sz="1100">
                          <a:effectLst/>
                        </a:rPr>
                        <a:t>None None</a:t>
                      </a:r>
                    </a:p>
                  </a:txBody>
                  <a:tcPr marL="45326" marR="45326" marT="22663" marB="22663" anchor="ctr">
                    <a:lnL>
                      <a:noFill/>
                    </a:lnL>
                    <a:lnR>
                      <a:noFill/>
                    </a:lnR>
                    <a:lnT>
                      <a:noFill/>
                    </a:lnT>
                    <a:lnB>
                      <a:noFill/>
                    </a:lnB>
                  </a:tcPr>
                </a:tc>
                <a:tc>
                  <a:txBody>
                    <a:bodyPr/>
                    <a:lstStyle/>
                    <a:p>
                      <a:r>
                        <a:rPr lang="en-US" altLang="zh-TW" sz="1100">
                          <a:effectLst/>
                        </a:rPr>
                        <a:t>1</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NaN</a:t>
                      </a:r>
                    </a:p>
                  </a:txBody>
                  <a:tcPr marL="45326" marR="45326" marT="22663" marB="22663" anchor="ctr">
                    <a:lnL>
                      <a:noFill/>
                    </a:lnL>
                    <a:lnR>
                      <a:noFill/>
                    </a:lnR>
                    <a:lnT>
                      <a:noFill/>
                    </a:lnT>
                    <a:lnB>
                      <a:noFill/>
                    </a:lnB>
                  </a:tcPr>
                </a:tc>
                <a:tc>
                  <a:txBody>
                    <a:bodyPr/>
                    <a:lstStyle/>
                    <a:p>
                      <a:r>
                        <a:rPr lang="en-US" altLang="zh-TW" sz="1100">
                          <a:effectLst/>
                        </a:rPr>
                        <a:t>1.0</a:t>
                      </a:r>
                    </a:p>
                  </a:txBody>
                  <a:tcPr marL="45326" marR="45326" marT="22663" marB="22663" anchor="ctr">
                    <a:lnL>
                      <a:noFill/>
                    </a:lnL>
                    <a:lnR>
                      <a:noFill/>
                    </a:lnR>
                    <a:lnT>
                      <a:noFill/>
                    </a:lnT>
                    <a:lnB>
                      <a:noFill/>
                    </a:lnB>
                  </a:tcPr>
                </a:tc>
                <a:tc>
                  <a:txBody>
                    <a:bodyPr/>
                    <a:lstStyle/>
                    <a:p>
                      <a:r>
                        <a:rPr lang="en-US" altLang="zh-TW" sz="1100">
                          <a:effectLst/>
                        </a:rPr>
                        <a:t>0</a:t>
                      </a:r>
                    </a:p>
                  </a:txBody>
                  <a:tcPr marL="45326" marR="45326" marT="22663" marB="22663" anchor="ctr">
                    <a:lnL>
                      <a:noFill/>
                    </a:lnL>
                    <a:lnR>
                      <a:noFill/>
                    </a:lnR>
                    <a:lnT>
                      <a:noFill/>
                    </a:lnT>
                    <a:lnB>
                      <a:noFill/>
                    </a:lnB>
                  </a:tcPr>
                </a:tc>
                <a:tc>
                  <a:txBody>
                    <a:bodyPr/>
                    <a:lstStyle/>
                    <a:p>
                      <a:r>
                        <a:rPr lang="en-US" sz="1100">
                          <a:effectLst/>
                        </a:rPr>
                        <a:t>B0003</a:t>
                      </a:r>
                    </a:p>
                  </a:txBody>
                  <a:tcPr marL="45326" marR="45326" marT="22663" marB="22663" anchor="ctr">
                    <a:lnL>
                      <a:noFill/>
                    </a:lnL>
                    <a:lnR>
                      <a:noFill/>
                    </a:lnR>
                    <a:lnT>
                      <a:noFill/>
                    </a:lnT>
                    <a:lnB>
                      <a:noFill/>
                    </a:lnB>
                  </a:tcPr>
                </a:tc>
                <a:tc>
                  <a:txBody>
                    <a:bodyPr/>
                    <a:lstStyle/>
                    <a:p>
                      <a:r>
                        <a:rPr lang="en-US" altLang="zh-TW" sz="1100">
                          <a:effectLst/>
                        </a:rPr>
                        <a:t>-80.577366</a:t>
                      </a:r>
                    </a:p>
                  </a:txBody>
                  <a:tcPr marL="45326" marR="45326" marT="22663" marB="22663" anchor="ctr">
                    <a:lnL>
                      <a:noFill/>
                    </a:lnL>
                    <a:lnR>
                      <a:noFill/>
                    </a:lnR>
                    <a:lnT>
                      <a:noFill/>
                    </a:lnT>
                    <a:lnB>
                      <a:noFill/>
                    </a:lnB>
                  </a:tcPr>
                </a:tc>
                <a:tc>
                  <a:txBody>
                    <a:bodyPr/>
                    <a:lstStyle/>
                    <a:p>
                      <a:r>
                        <a:rPr lang="en-US" altLang="zh-TW" sz="1100">
                          <a:effectLst/>
                        </a:rPr>
                        <a:t>28.561857</a:t>
                      </a:r>
                    </a:p>
                  </a:txBody>
                  <a:tcPr marL="45326" marR="45326" marT="22663" marB="22663" anchor="ctr">
                    <a:lnL>
                      <a:noFill/>
                    </a:lnL>
                    <a:lnR>
                      <a:noFill/>
                    </a:lnR>
                    <a:lnT>
                      <a:noFill/>
                    </a:lnT>
                    <a:lnB>
                      <a:noFill/>
                    </a:lnB>
                  </a:tcPr>
                </a:tc>
                <a:tc>
                  <a:txBody>
                    <a:bodyPr/>
                    <a:lstStyle/>
                    <a:p>
                      <a:r>
                        <a:rPr lang="en-US" altLang="zh-TW" sz="1100">
                          <a:effectLst/>
                        </a:rPr>
                        <a:t>0</a:t>
                      </a:r>
                    </a:p>
                  </a:txBody>
                  <a:tcPr marL="45326" marR="45326" marT="22663" marB="22663" anchor="ctr">
                    <a:lnL>
                      <a:noFill/>
                    </a:lnL>
                    <a:lnR>
                      <a:noFill/>
                    </a:lnR>
                    <a:lnT>
                      <a:noFill/>
                    </a:lnT>
                    <a:lnB>
                      <a:noFill/>
                    </a:lnB>
                  </a:tcPr>
                </a:tc>
                <a:tc>
                  <a:txBody>
                    <a:bodyPr/>
                    <a:lstStyle/>
                    <a:p>
                      <a:r>
                        <a:rPr lang="en-US" altLang="zh-TW" sz="1100">
                          <a:effectLst/>
                        </a:rPr>
                        <a:t>2010</a:t>
                      </a:r>
                    </a:p>
                  </a:txBody>
                  <a:tcPr marL="45326" marR="45326" marT="22663" marB="22663" anchor="ctr">
                    <a:lnL>
                      <a:noFill/>
                    </a:lnL>
                    <a:lnR>
                      <a:noFill/>
                    </a:lnR>
                    <a:lnB>
                      <a:noFill/>
                    </a:lnB>
                  </a:tcPr>
                </a:tc>
                <a:extLst>
                  <a:ext uri="{0D108BD9-81ED-4DB2-BD59-A6C34878D82A}">
                    <a16:rowId xmlns:a16="http://schemas.microsoft.com/office/drawing/2014/main" val="1644847646"/>
                  </a:ext>
                </a:extLst>
              </a:tr>
              <a:tr h="384410">
                <a:tc>
                  <a:txBody>
                    <a:bodyPr/>
                    <a:lstStyle/>
                    <a:p>
                      <a:pPr algn="r" fontAlgn="ctr"/>
                      <a:r>
                        <a:rPr lang="en-US" altLang="zh-TW" sz="1100" b="0">
                          <a:effectLst/>
                        </a:rPr>
                        <a:t>1</a:t>
                      </a:r>
                    </a:p>
                  </a:txBody>
                  <a:tcPr marL="45326" marR="45326" marT="22663" marB="22663" anchor="ctr">
                    <a:lnL>
                      <a:noFill/>
                    </a:lnL>
                    <a:lnR>
                      <a:noFill/>
                    </a:lnR>
                    <a:lnT>
                      <a:noFill/>
                    </a:lnT>
                    <a:lnB>
                      <a:noFill/>
                    </a:lnB>
                  </a:tcPr>
                </a:tc>
                <a:tc>
                  <a:txBody>
                    <a:bodyPr/>
                    <a:lstStyle/>
                    <a:p>
                      <a:r>
                        <a:rPr lang="en-US" altLang="zh-TW" sz="1100">
                          <a:effectLst/>
                        </a:rPr>
                        <a:t>2</a:t>
                      </a:r>
                    </a:p>
                  </a:txBody>
                  <a:tcPr marL="45326" marR="45326" marT="22663" marB="22663" anchor="ctr">
                    <a:lnL>
                      <a:noFill/>
                    </a:lnL>
                    <a:lnR>
                      <a:noFill/>
                    </a:lnR>
                    <a:lnT>
                      <a:noFill/>
                    </a:lnT>
                    <a:lnB>
                      <a:noFill/>
                    </a:lnB>
                  </a:tcPr>
                </a:tc>
                <a:tc>
                  <a:txBody>
                    <a:bodyPr/>
                    <a:lstStyle/>
                    <a:p>
                      <a:r>
                        <a:rPr lang="en-US" altLang="zh-TW" sz="1100">
                          <a:effectLst/>
                        </a:rPr>
                        <a:t>2012-05-22</a:t>
                      </a:r>
                    </a:p>
                  </a:txBody>
                  <a:tcPr marL="45326" marR="45326" marT="22663" marB="22663" anchor="ctr">
                    <a:lnL>
                      <a:noFill/>
                    </a:lnL>
                    <a:lnR>
                      <a:noFill/>
                    </a:lnR>
                    <a:lnT>
                      <a:noFill/>
                    </a:lnT>
                    <a:lnB>
                      <a:noFill/>
                    </a:lnB>
                  </a:tcPr>
                </a:tc>
                <a:tc>
                  <a:txBody>
                    <a:bodyPr/>
                    <a:lstStyle/>
                    <a:p>
                      <a:r>
                        <a:rPr lang="en-US" sz="1100">
                          <a:effectLst/>
                        </a:rPr>
                        <a:t>Falcon 9</a:t>
                      </a:r>
                    </a:p>
                  </a:txBody>
                  <a:tcPr marL="45326" marR="45326" marT="22663" marB="22663" anchor="ctr">
                    <a:lnL>
                      <a:noFill/>
                    </a:lnL>
                    <a:lnR>
                      <a:noFill/>
                    </a:lnR>
                    <a:lnT>
                      <a:noFill/>
                    </a:lnT>
                    <a:lnB>
                      <a:noFill/>
                    </a:lnB>
                  </a:tcPr>
                </a:tc>
                <a:tc>
                  <a:txBody>
                    <a:bodyPr/>
                    <a:lstStyle/>
                    <a:p>
                      <a:r>
                        <a:rPr lang="en-US" altLang="zh-TW" sz="1100">
                          <a:effectLst/>
                        </a:rPr>
                        <a:t>525.000000</a:t>
                      </a:r>
                    </a:p>
                  </a:txBody>
                  <a:tcPr marL="45326" marR="45326" marT="22663" marB="22663" anchor="ctr">
                    <a:lnL>
                      <a:noFill/>
                    </a:lnL>
                    <a:lnR>
                      <a:noFill/>
                    </a:lnR>
                    <a:lnT>
                      <a:noFill/>
                    </a:lnT>
                    <a:lnB>
                      <a:noFill/>
                    </a:lnB>
                  </a:tcPr>
                </a:tc>
                <a:tc>
                  <a:txBody>
                    <a:bodyPr/>
                    <a:lstStyle/>
                    <a:p>
                      <a:r>
                        <a:rPr lang="en-US" sz="1100">
                          <a:effectLst/>
                        </a:rPr>
                        <a:t>LEO</a:t>
                      </a:r>
                    </a:p>
                  </a:txBody>
                  <a:tcPr marL="45326" marR="45326" marT="22663" marB="22663" anchor="ctr">
                    <a:lnL>
                      <a:noFill/>
                    </a:lnL>
                    <a:lnR>
                      <a:noFill/>
                    </a:lnR>
                    <a:lnT>
                      <a:noFill/>
                    </a:lnT>
                    <a:lnB>
                      <a:noFill/>
                    </a:lnB>
                  </a:tcPr>
                </a:tc>
                <a:tc>
                  <a:txBody>
                    <a:bodyPr/>
                    <a:lstStyle/>
                    <a:p>
                      <a:r>
                        <a:rPr lang="en-US" sz="1100">
                          <a:effectLst/>
                        </a:rPr>
                        <a:t>CCAFS SLC 40</a:t>
                      </a:r>
                    </a:p>
                  </a:txBody>
                  <a:tcPr marL="45326" marR="45326" marT="22663" marB="22663" anchor="ctr">
                    <a:lnL>
                      <a:noFill/>
                    </a:lnL>
                    <a:lnR>
                      <a:noFill/>
                    </a:lnR>
                    <a:lnT>
                      <a:noFill/>
                    </a:lnT>
                    <a:lnB>
                      <a:noFill/>
                    </a:lnB>
                  </a:tcPr>
                </a:tc>
                <a:tc>
                  <a:txBody>
                    <a:bodyPr/>
                    <a:lstStyle/>
                    <a:p>
                      <a:r>
                        <a:rPr lang="en-US" sz="1100">
                          <a:effectLst/>
                        </a:rPr>
                        <a:t>None None</a:t>
                      </a:r>
                    </a:p>
                  </a:txBody>
                  <a:tcPr marL="45326" marR="45326" marT="22663" marB="22663" anchor="ctr">
                    <a:lnL>
                      <a:noFill/>
                    </a:lnL>
                    <a:lnR>
                      <a:noFill/>
                    </a:lnR>
                    <a:lnT>
                      <a:noFill/>
                    </a:lnT>
                    <a:lnB>
                      <a:noFill/>
                    </a:lnB>
                  </a:tcPr>
                </a:tc>
                <a:tc>
                  <a:txBody>
                    <a:bodyPr/>
                    <a:lstStyle/>
                    <a:p>
                      <a:r>
                        <a:rPr lang="en-US" altLang="zh-TW" sz="1100">
                          <a:effectLst/>
                        </a:rPr>
                        <a:t>1</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NaN</a:t>
                      </a:r>
                    </a:p>
                  </a:txBody>
                  <a:tcPr marL="45326" marR="45326" marT="22663" marB="22663" anchor="ctr">
                    <a:lnL>
                      <a:noFill/>
                    </a:lnL>
                    <a:lnR>
                      <a:noFill/>
                    </a:lnR>
                    <a:lnT>
                      <a:noFill/>
                    </a:lnT>
                    <a:lnB>
                      <a:noFill/>
                    </a:lnB>
                  </a:tcPr>
                </a:tc>
                <a:tc>
                  <a:txBody>
                    <a:bodyPr/>
                    <a:lstStyle/>
                    <a:p>
                      <a:r>
                        <a:rPr lang="en-US" altLang="zh-TW" sz="1100">
                          <a:effectLst/>
                        </a:rPr>
                        <a:t>1.0</a:t>
                      </a:r>
                    </a:p>
                  </a:txBody>
                  <a:tcPr marL="45326" marR="45326" marT="22663" marB="22663" anchor="ctr">
                    <a:lnL>
                      <a:noFill/>
                    </a:lnL>
                    <a:lnR>
                      <a:noFill/>
                    </a:lnR>
                    <a:lnT>
                      <a:noFill/>
                    </a:lnT>
                    <a:lnB>
                      <a:noFill/>
                    </a:lnB>
                  </a:tcPr>
                </a:tc>
                <a:tc>
                  <a:txBody>
                    <a:bodyPr/>
                    <a:lstStyle/>
                    <a:p>
                      <a:r>
                        <a:rPr lang="en-US" altLang="zh-TW" sz="1100">
                          <a:effectLst/>
                        </a:rPr>
                        <a:t>0</a:t>
                      </a:r>
                    </a:p>
                  </a:txBody>
                  <a:tcPr marL="45326" marR="45326" marT="22663" marB="22663" anchor="ctr">
                    <a:lnL>
                      <a:noFill/>
                    </a:lnL>
                    <a:lnR>
                      <a:noFill/>
                    </a:lnR>
                    <a:lnT>
                      <a:noFill/>
                    </a:lnT>
                    <a:lnB>
                      <a:noFill/>
                    </a:lnB>
                  </a:tcPr>
                </a:tc>
                <a:tc>
                  <a:txBody>
                    <a:bodyPr/>
                    <a:lstStyle/>
                    <a:p>
                      <a:r>
                        <a:rPr lang="en-US" sz="1100">
                          <a:effectLst/>
                        </a:rPr>
                        <a:t>B0005</a:t>
                      </a:r>
                    </a:p>
                  </a:txBody>
                  <a:tcPr marL="45326" marR="45326" marT="22663" marB="22663" anchor="ctr">
                    <a:lnL>
                      <a:noFill/>
                    </a:lnL>
                    <a:lnR>
                      <a:noFill/>
                    </a:lnR>
                    <a:lnT>
                      <a:noFill/>
                    </a:lnT>
                    <a:lnB>
                      <a:noFill/>
                    </a:lnB>
                  </a:tcPr>
                </a:tc>
                <a:tc>
                  <a:txBody>
                    <a:bodyPr/>
                    <a:lstStyle/>
                    <a:p>
                      <a:r>
                        <a:rPr lang="en-US" altLang="zh-TW" sz="1100">
                          <a:effectLst/>
                        </a:rPr>
                        <a:t>-80.577366</a:t>
                      </a:r>
                    </a:p>
                  </a:txBody>
                  <a:tcPr marL="45326" marR="45326" marT="22663" marB="22663" anchor="ctr">
                    <a:lnL>
                      <a:noFill/>
                    </a:lnL>
                    <a:lnR>
                      <a:noFill/>
                    </a:lnR>
                    <a:lnT>
                      <a:noFill/>
                    </a:lnT>
                    <a:lnB>
                      <a:noFill/>
                    </a:lnB>
                  </a:tcPr>
                </a:tc>
                <a:tc>
                  <a:txBody>
                    <a:bodyPr/>
                    <a:lstStyle/>
                    <a:p>
                      <a:r>
                        <a:rPr lang="en-US" altLang="zh-TW" sz="1100">
                          <a:effectLst/>
                        </a:rPr>
                        <a:t>28.561857</a:t>
                      </a:r>
                    </a:p>
                  </a:txBody>
                  <a:tcPr marL="45326" marR="45326" marT="22663" marB="22663" anchor="ctr">
                    <a:lnL>
                      <a:noFill/>
                    </a:lnL>
                    <a:lnR>
                      <a:noFill/>
                    </a:lnR>
                    <a:lnT>
                      <a:noFill/>
                    </a:lnT>
                    <a:lnB>
                      <a:noFill/>
                    </a:lnB>
                  </a:tcPr>
                </a:tc>
                <a:tc>
                  <a:txBody>
                    <a:bodyPr/>
                    <a:lstStyle/>
                    <a:p>
                      <a:r>
                        <a:rPr lang="en-US" altLang="zh-TW" sz="1100">
                          <a:effectLst/>
                        </a:rPr>
                        <a:t>0</a:t>
                      </a:r>
                    </a:p>
                  </a:txBody>
                  <a:tcPr marL="45326" marR="45326" marT="22663" marB="22663" anchor="ctr">
                    <a:lnL>
                      <a:noFill/>
                    </a:lnL>
                    <a:lnR>
                      <a:noFill/>
                    </a:lnR>
                    <a:lnT>
                      <a:noFill/>
                    </a:lnT>
                    <a:lnB>
                      <a:noFill/>
                    </a:lnB>
                  </a:tcPr>
                </a:tc>
                <a:tc>
                  <a:txBody>
                    <a:bodyPr/>
                    <a:lstStyle/>
                    <a:p>
                      <a:r>
                        <a:rPr lang="en-US" altLang="zh-TW" sz="1100">
                          <a:effectLst/>
                        </a:rPr>
                        <a:t>2012</a:t>
                      </a:r>
                    </a:p>
                  </a:txBody>
                  <a:tcPr marL="45326" marR="45326" marT="22663" marB="22663" anchor="ctr">
                    <a:lnL>
                      <a:noFill/>
                    </a:lnL>
                    <a:lnR>
                      <a:noFill/>
                    </a:lnR>
                    <a:lnT>
                      <a:noFill/>
                    </a:lnT>
                    <a:lnB>
                      <a:noFill/>
                    </a:lnB>
                  </a:tcPr>
                </a:tc>
                <a:extLst>
                  <a:ext uri="{0D108BD9-81ED-4DB2-BD59-A6C34878D82A}">
                    <a16:rowId xmlns:a16="http://schemas.microsoft.com/office/drawing/2014/main" val="3395775753"/>
                  </a:ext>
                </a:extLst>
              </a:tr>
              <a:tr h="384410">
                <a:tc>
                  <a:txBody>
                    <a:bodyPr/>
                    <a:lstStyle/>
                    <a:p>
                      <a:pPr algn="r" fontAlgn="ctr"/>
                      <a:r>
                        <a:rPr lang="en-US" altLang="zh-TW" sz="1100" b="0">
                          <a:effectLst/>
                        </a:rPr>
                        <a:t>2</a:t>
                      </a:r>
                    </a:p>
                  </a:txBody>
                  <a:tcPr marL="45326" marR="45326" marT="22663" marB="22663" anchor="ctr">
                    <a:lnL>
                      <a:noFill/>
                    </a:lnL>
                    <a:lnR>
                      <a:noFill/>
                    </a:lnR>
                    <a:lnT>
                      <a:noFill/>
                    </a:lnT>
                    <a:lnB>
                      <a:noFill/>
                    </a:lnB>
                  </a:tcPr>
                </a:tc>
                <a:tc>
                  <a:txBody>
                    <a:bodyPr/>
                    <a:lstStyle/>
                    <a:p>
                      <a:r>
                        <a:rPr lang="en-US" altLang="zh-TW" sz="1100">
                          <a:effectLst/>
                        </a:rPr>
                        <a:t>3</a:t>
                      </a:r>
                    </a:p>
                  </a:txBody>
                  <a:tcPr marL="45326" marR="45326" marT="22663" marB="22663" anchor="ctr">
                    <a:lnL>
                      <a:noFill/>
                    </a:lnL>
                    <a:lnR>
                      <a:noFill/>
                    </a:lnR>
                    <a:lnT>
                      <a:noFill/>
                    </a:lnT>
                    <a:lnB>
                      <a:noFill/>
                    </a:lnB>
                  </a:tcPr>
                </a:tc>
                <a:tc>
                  <a:txBody>
                    <a:bodyPr/>
                    <a:lstStyle/>
                    <a:p>
                      <a:r>
                        <a:rPr lang="en-US" altLang="zh-TW" sz="1100">
                          <a:effectLst/>
                        </a:rPr>
                        <a:t>2013-03-01</a:t>
                      </a:r>
                    </a:p>
                  </a:txBody>
                  <a:tcPr marL="45326" marR="45326" marT="22663" marB="22663" anchor="ctr">
                    <a:lnL>
                      <a:noFill/>
                    </a:lnL>
                    <a:lnR>
                      <a:noFill/>
                    </a:lnR>
                    <a:lnT>
                      <a:noFill/>
                    </a:lnT>
                    <a:lnB>
                      <a:noFill/>
                    </a:lnB>
                  </a:tcPr>
                </a:tc>
                <a:tc>
                  <a:txBody>
                    <a:bodyPr/>
                    <a:lstStyle/>
                    <a:p>
                      <a:r>
                        <a:rPr lang="en-US" sz="1100">
                          <a:effectLst/>
                        </a:rPr>
                        <a:t>Falcon 9</a:t>
                      </a:r>
                    </a:p>
                  </a:txBody>
                  <a:tcPr marL="45326" marR="45326" marT="22663" marB="22663" anchor="ctr">
                    <a:lnL>
                      <a:noFill/>
                    </a:lnL>
                    <a:lnR>
                      <a:noFill/>
                    </a:lnR>
                    <a:lnT>
                      <a:noFill/>
                    </a:lnT>
                    <a:lnB>
                      <a:noFill/>
                    </a:lnB>
                  </a:tcPr>
                </a:tc>
                <a:tc>
                  <a:txBody>
                    <a:bodyPr/>
                    <a:lstStyle/>
                    <a:p>
                      <a:r>
                        <a:rPr lang="en-US" altLang="zh-TW" sz="1100">
                          <a:effectLst/>
                        </a:rPr>
                        <a:t>677.000000</a:t>
                      </a:r>
                    </a:p>
                  </a:txBody>
                  <a:tcPr marL="45326" marR="45326" marT="22663" marB="22663" anchor="ctr">
                    <a:lnL>
                      <a:noFill/>
                    </a:lnL>
                    <a:lnR>
                      <a:noFill/>
                    </a:lnR>
                    <a:lnT>
                      <a:noFill/>
                    </a:lnT>
                    <a:lnB>
                      <a:noFill/>
                    </a:lnB>
                  </a:tcPr>
                </a:tc>
                <a:tc>
                  <a:txBody>
                    <a:bodyPr/>
                    <a:lstStyle/>
                    <a:p>
                      <a:r>
                        <a:rPr lang="en-US" sz="1100">
                          <a:effectLst/>
                        </a:rPr>
                        <a:t>ISS</a:t>
                      </a:r>
                    </a:p>
                  </a:txBody>
                  <a:tcPr marL="45326" marR="45326" marT="22663" marB="22663" anchor="ctr">
                    <a:lnL>
                      <a:noFill/>
                    </a:lnL>
                    <a:lnR>
                      <a:noFill/>
                    </a:lnR>
                    <a:lnT>
                      <a:noFill/>
                    </a:lnT>
                    <a:lnB>
                      <a:noFill/>
                    </a:lnB>
                  </a:tcPr>
                </a:tc>
                <a:tc>
                  <a:txBody>
                    <a:bodyPr/>
                    <a:lstStyle/>
                    <a:p>
                      <a:r>
                        <a:rPr lang="en-US" sz="1100">
                          <a:effectLst/>
                        </a:rPr>
                        <a:t>CCAFS SLC 40</a:t>
                      </a:r>
                    </a:p>
                  </a:txBody>
                  <a:tcPr marL="45326" marR="45326" marT="22663" marB="22663" anchor="ctr">
                    <a:lnL>
                      <a:noFill/>
                    </a:lnL>
                    <a:lnR>
                      <a:noFill/>
                    </a:lnR>
                    <a:lnT>
                      <a:noFill/>
                    </a:lnT>
                    <a:lnB>
                      <a:noFill/>
                    </a:lnB>
                  </a:tcPr>
                </a:tc>
                <a:tc>
                  <a:txBody>
                    <a:bodyPr/>
                    <a:lstStyle/>
                    <a:p>
                      <a:r>
                        <a:rPr lang="en-US" sz="1100">
                          <a:effectLst/>
                        </a:rPr>
                        <a:t>None None</a:t>
                      </a:r>
                    </a:p>
                  </a:txBody>
                  <a:tcPr marL="45326" marR="45326" marT="22663" marB="22663" anchor="ctr">
                    <a:lnL>
                      <a:noFill/>
                    </a:lnL>
                    <a:lnR>
                      <a:noFill/>
                    </a:lnR>
                    <a:lnT>
                      <a:noFill/>
                    </a:lnT>
                    <a:lnB>
                      <a:noFill/>
                    </a:lnB>
                  </a:tcPr>
                </a:tc>
                <a:tc>
                  <a:txBody>
                    <a:bodyPr/>
                    <a:lstStyle/>
                    <a:p>
                      <a:r>
                        <a:rPr lang="en-US" altLang="zh-TW" sz="1100">
                          <a:effectLst/>
                        </a:rPr>
                        <a:t>1</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NaN</a:t>
                      </a:r>
                    </a:p>
                  </a:txBody>
                  <a:tcPr marL="45326" marR="45326" marT="22663" marB="22663" anchor="ctr">
                    <a:lnL>
                      <a:noFill/>
                    </a:lnL>
                    <a:lnR>
                      <a:noFill/>
                    </a:lnR>
                    <a:lnT>
                      <a:noFill/>
                    </a:lnT>
                    <a:lnB>
                      <a:noFill/>
                    </a:lnB>
                  </a:tcPr>
                </a:tc>
                <a:tc>
                  <a:txBody>
                    <a:bodyPr/>
                    <a:lstStyle/>
                    <a:p>
                      <a:r>
                        <a:rPr lang="en-US" altLang="zh-TW" sz="1100">
                          <a:effectLst/>
                        </a:rPr>
                        <a:t>1.0</a:t>
                      </a:r>
                    </a:p>
                  </a:txBody>
                  <a:tcPr marL="45326" marR="45326" marT="22663" marB="22663" anchor="ctr">
                    <a:lnL>
                      <a:noFill/>
                    </a:lnL>
                    <a:lnR>
                      <a:noFill/>
                    </a:lnR>
                    <a:lnT>
                      <a:noFill/>
                    </a:lnT>
                    <a:lnB>
                      <a:noFill/>
                    </a:lnB>
                  </a:tcPr>
                </a:tc>
                <a:tc>
                  <a:txBody>
                    <a:bodyPr/>
                    <a:lstStyle/>
                    <a:p>
                      <a:r>
                        <a:rPr lang="en-US" altLang="zh-TW" sz="1100">
                          <a:effectLst/>
                        </a:rPr>
                        <a:t>0</a:t>
                      </a:r>
                    </a:p>
                  </a:txBody>
                  <a:tcPr marL="45326" marR="45326" marT="22663" marB="22663" anchor="ctr">
                    <a:lnL>
                      <a:noFill/>
                    </a:lnL>
                    <a:lnR>
                      <a:noFill/>
                    </a:lnR>
                    <a:lnT>
                      <a:noFill/>
                    </a:lnT>
                    <a:lnB>
                      <a:noFill/>
                    </a:lnB>
                  </a:tcPr>
                </a:tc>
                <a:tc>
                  <a:txBody>
                    <a:bodyPr/>
                    <a:lstStyle/>
                    <a:p>
                      <a:r>
                        <a:rPr lang="en-US" sz="1100">
                          <a:effectLst/>
                        </a:rPr>
                        <a:t>B0007</a:t>
                      </a:r>
                    </a:p>
                  </a:txBody>
                  <a:tcPr marL="45326" marR="45326" marT="22663" marB="22663" anchor="ctr">
                    <a:lnL>
                      <a:noFill/>
                    </a:lnL>
                    <a:lnR>
                      <a:noFill/>
                    </a:lnR>
                    <a:lnT>
                      <a:noFill/>
                    </a:lnT>
                    <a:lnB>
                      <a:noFill/>
                    </a:lnB>
                  </a:tcPr>
                </a:tc>
                <a:tc>
                  <a:txBody>
                    <a:bodyPr/>
                    <a:lstStyle/>
                    <a:p>
                      <a:r>
                        <a:rPr lang="en-US" altLang="zh-TW" sz="1100">
                          <a:effectLst/>
                        </a:rPr>
                        <a:t>-80.577366</a:t>
                      </a:r>
                    </a:p>
                  </a:txBody>
                  <a:tcPr marL="45326" marR="45326" marT="22663" marB="22663" anchor="ctr">
                    <a:lnL>
                      <a:noFill/>
                    </a:lnL>
                    <a:lnR>
                      <a:noFill/>
                    </a:lnR>
                    <a:lnT>
                      <a:noFill/>
                    </a:lnT>
                    <a:lnB>
                      <a:noFill/>
                    </a:lnB>
                  </a:tcPr>
                </a:tc>
                <a:tc>
                  <a:txBody>
                    <a:bodyPr/>
                    <a:lstStyle/>
                    <a:p>
                      <a:r>
                        <a:rPr lang="en-US" altLang="zh-TW" sz="1100">
                          <a:effectLst/>
                        </a:rPr>
                        <a:t>28.561857</a:t>
                      </a:r>
                    </a:p>
                  </a:txBody>
                  <a:tcPr marL="45326" marR="45326" marT="22663" marB="22663" anchor="ctr">
                    <a:lnL>
                      <a:noFill/>
                    </a:lnL>
                    <a:lnR>
                      <a:noFill/>
                    </a:lnR>
                    <a:lnT>
                      <a:noFill/>
                    </a:lnT>
                    <a:lnB>
                      <a:noFill/>
                    </a:lnB>
                  </a:tcPr>
                </a:tc>
                <a:tc>
                  <a:txBody>
                    <a:bodyPr/>
                    <a:lstStyle/>
                    <a:p>
                      <a:r>
                        <a:rPr lang="en-US" altLang="zh-TW" sz="1100">
                          <a:effectLst/>
                        </a:rPr>
                        <a:t>0</a:t>
                      </a:r>
                    </a:p>
                  </a:txBody>
                  <a:tcPr marL="45326" marR="45326" marT="22663" marB="22663" anchor="ctr">
                    <a:lnL>
                      <a:noFill/>
                    </a:lnL>
                    <a:lnR>
                      <a:noFill/>
                    </a:lnR>
                    <a:lnT>
                      <a:noFill/>
                    </a:lnT>
                    <a:lnB>
                      <a:noFill/>
                    </a:lnB>
                  </a:tcPr>
                </a:tc>
                <a:tc>
                  <a:txBody>
                    <a:bodyPr/>
                    <a:lstStyle/>
                    <a:p>
                      <a:r>
                        <a:rPr lang="en-US" altLang="zh-TW" sz="1100" dirty="0">
                          <a:effectLst/>
                        </a:rPr>
                        <a:t>2013</a:t>
                      </a:r>
                    </a:p>
                  </a:txBody>
                  <a:tcPr marL="45326" marR="45326" marT="22663" marB="22663" anchor="ctr">
                    <a:lnL>
                      <a:noFill/>
                    </a:lnL>
                    <a:lnR>
                      <a:noFill/>
                    </a:lnR>
                    <a:lnT>
                      <a:noFill/>
                    </a:lnT>
                    <a:lnB>
                      <a:noFill/>
                    </a:lnB>
                  </a:tcPr>
                </a:tc>
                <a:extLst>
                  <a:ext uri="{0D108BD9-81ED-4DB2-BD59-A6C34878D82A}">
                    <a16:rowId xmlns:a16="http://schemas.microsoft.com/office/drawing/2014/main" val="148290499"/>
                  </a:ext>
                </a:extLst>
              </a:tr>
              <a:tr h="384410">
                <a:tc>
                  <a:txBody>
                    <a:bodyPr/>
                    <a:lstStyle/>
                    <a:p>
                      <a:pPr algn="r" fontAlgn="ctr"/>
                      <a:r>
                        <a:rPr lang="en-US" altLang="zh-TW" sz="1100" b="0">
                          <a:effectLst/>
                        </a:rPr>
                        <a:t>4</a:t>
                      </a:r>
                    </a:p>
                  </a:txBody>
                  <a:tcPr marL="45326" marR="45326" marT="22663" marB="22663" anchor="ctr">
                    <a:lnL>
                      <a:noFill/>
                    </a:lnL>
                    <a:lnR>
                      <a:noFill/>
                    </a:lnR>
                    <a:lnT>
                      <a:noFill/>
                    </a:lnT>
                    <a:lnB>
                      <a:noFill/>
                    </a:lnB>
                  </a:tcPr>
                </a:tc>
                <a:tc>
                  <a:txBody>
                    <a:bodyPr/>
                    <a:lstStyle/>
                    <a:p>
                      <a:r>
                        <a:rPr lang="en-US" altLang="zh-TW" sz="1100">
                          <a:effectLst/>
                        </a:rPr>
                        <a:t>5</a:t>
                      </a:r>
                    </a:p>
                  </a:txBody>
                  <a:tcPr marL="45326" marR="45326" marT="22663" marB="22663" anchor="ctr">
                    <a:lnL>
                      <a:noFill/>
                    </a:lnL>
                    <a:lnR>
                      <a:noFill/>
                    </a:lnR>
                    <a:lnT>
                      <a:noFill/>
                    </a:lnT>
                    <a:lnB>
                      <a:noFill/>
                    </a:lnB>
                  </a:tcPr>
                </a:tc>
                <a:tc>
                  <a:txBody>
                    <a:bodyPr/>
                    <a:lstStyle/>
                    <a:p>
                      <a:r>
                        <a:rPr lang="en-US" altLang="zh-TW" sz="1100">
                          <a:effectLst/>
                        </a:rPr>
                        <a:t>2013-12-03</a:t>
                      </a:r>
                    </a:p>
                  </a:txBody>
                  <a:tcPr marL="45326" marR="45326" marT="22663" marB="22663" anchor="ctr">
                    <a:lnL>
                      <a:noFill/>
                    </a:lnL>
                    <a:lnR>
                      <a:noFill/>
                    </a:lnR>
                    <a:lnT>
                      <a:noFill/>
                    </a:lnT>
                    <a:lnB>
                      <a:noFill/>
                    </a:lnB>
                  </a:tcPr>
                </a:tc>
                <a:tc>
                  <a:txBody>
                    <a:bodyPr/>
                    <a:lstStyle/>
                    <a:p>
                      <a:r>
                        <a:rPr lang="en-US" sz="1100">
                          <a:effectLst/>
                        </a:rPr>
                        <a:t>Falcon 9</a:t>
                      </a:r>
                    </a:p>
                  </a:txBody>
                  <a:tcPr marL="45326" marR="45326" marT="22663" marB="22663" anchor="ctr">
                    <a:lnL>
                      <a:noFill/>
                    </a:lnL>
                    <a:lnR>
                      <a:noFill/>
                    </a:lnR>
                    <a:lnT>
                      <a:noFill/>
                    </a:lnT>
                    <a:lnB>
                      <a:noFill/>
                    </a:lnB>
                  </a:tcPr>
                </a:tc>
                <a:tc>
                  <a:txBody>
                    <a:bodyPr/>
                    <a:lstStyle/>
                    <a:p>
                      <a:r>
                        <a:rPr lang="en-US" altLang="zh-TW" sz="1100">
                          <a:effectLst/>
                        </a:rPr>
                        <a:t>3170.000000</a:t>
                      </a:r>
                    </a:p>
                  </a:txBody>
                  <a:tcPr marL="45326" marR="45326" marT="22663" marB="22663" anchor="ctr">
                    <a:lnL>
                      <a:noFill/>
                    </a:lnL>
                    <a:lnR>
                      <a:noFill/>
                    </a:lnR>
                    <a:lnT>
                      <a:noFill/>
                    </a:lnT>
                    <a:lnB>
                      <a:noFill/>
                    </a:lnB>
                  </a:tcPr>
                </a:tc>
                <a:tc>
                  <a:txBody>
                    <a:bodyPr/>
                    <a:lstStyle/>
                    <a:p>
                      <a:r>
                        <a:rPr lang="en-US" sz="1100">
                          <a:effectLst/>
                        </a:rPr>
                        <a:t>GTO</a:t>
                      </a:r>
                    </a:p>
                  </a:txBody>
                  <a:tcPr marL="45326" marR="45326" marT="22663" marB="22663" anchor="ctr">
                    <a:lnL>
                      <a:noFill/>
                    </a:lnL>
                    <a:lnR>
                      <a:noFill/>
                    </a:lnR>
                    <a:lnT>
                      <a:noFill/>
                    </a:lnT>
                    <a:lnB>
                      <a:noFill/>
                    </a:lnB>
                  </a:tcPr>
                </a:tc>
                <a:tc>
                  <a:txBody>
                    <a:bodyPr/>
                    <a:lstStyle/>
                    <a:p>
                      <a:r>
                        <a:rPr lang="en-US" sz="1100">
                          <a:effectLst/>
                        </a:rPr>
                        <a:t>CCAFS SLC 40</a:t>
                      </a:r>
                    </a:p>
                  </a:txBody>
                  <a:tcPr marL="45326" marR="45326" marT="22663" marB="22663" anchor="ctr">
                    <a:lnL>
                      <a:noFill/>
                    </a:lnL>
                    <a:lnR>
                      <a:noFill/>
                    </a:lnR>
                    <a:lnT>
                      <a:noFill/>
                    </a:lnT>
                    <a:lnB>
                      <a:noFill/>
                    </a:lnB>
                  </a:tcPr>
                </a:tc>
                <a:tc>
                  <a:txBody>
                    <a:bodyPr/>
                    <a:lstStyle/>
                    <a:p>
                      <a:r>
                        <a:rPr lang="en-US" sz="1100">
                          <a:effectLst/>
                        </a:rPr>
                        <a:t>None None</a:t>
                      </a:r>
                    </a:p>
                  </a:txBody>
                  <a:tcPr marL="45326" marR="45326" marT="22663" marB="22663" anchor="ctr">
                    <a:lnL>
                      <a:noFill/>
                    </a:lnL>
                    <a:lnR>
                      <a:noFill/>
                    </a:lnR>
                    <a:lnT>
                      <a:noFill/>
                    </a:lnT>
                    <a:lnB>
                      <a:noFill/>
                    </a:lnB>
                  </a:tcPr>
                </a:tc>
                <a:tc>
                  <a:txBody>
                    <a:bodyPr/>
                    <a:lstStyle/>
                    <a:p>
                      <a:r>
                        <a:rPr lang="en-US" altLang="zh-TW" sz="1100">
                          <a:effectLst/>
                        </a:rPr>
                        <a:t>1</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NaN</a:t>
                      </a:r>
                    </a:p>
                  </a:txBody>
                  <a:tcPr marL="45326" marR="45326" marT="22663" marB="22663" anchor="ctr">
                    <a:lnL>
                      <a:noFill/>
                    </a:lnL>
                    <a:lnR>
                      <a:noFill/>
                    </a:lnR>
                    <a:lnT>
                      <a:noFill/>
                    </a:lnT>
                    <a:lnB>
                      <a:noFill/>
                    </a:lnB>
                  </a:tcPr>
                </a:tc>
                <a:tc>
                  <a:txBody>
                    <a:bodyPr/>
                    <a:lstStyle/>
                    <a:p>
                      <a:r>
                        <a:rPr lang="en-US" altLang="zh-TW" sz="1100">
                          <a:effectLst/>
                        </a:rPr>
                        <a:t>1.0</a:t>
                      </a:r>
                    </a:p>
                  </a:txBody>
                  <a:tcPr marL="45326" marR="45326" marT="22663" marB="22663" anchor="ctr">
                    <a:lnL>
                      <a:noFill/>
                    </a:lnL>
                    <a:lnR>
                      <a:noFill/>
                    </a:lnR>
                    <a:lnT>
                      <a:noFill/>
                    </a:lnT>
                    <a:lnB>
                      <a:noFill/>
                    </a:lnB>
                  </a:tcPr>
                </a:tc>
                <a:tc>
                  <a:txBody>
                    <a:bodyPr/>
                    <a:lstStyle/>
                    <a:p>
                      <a:r>
                        <a:rPr lang="en-US" altLang="zh-TW" sz="1100">
                          <a:effectLst/>
                        </a:rPr>
                        <a:t>0</a:t>
                      </a:r>
                    </a:p>
                  </a:txBody>
                  <a:tcPr marL="45326" marR="45326" marT="22663" marB="22663" anchor="ctr">
                    <a:lnL>
                      <a:noFill/>
                    </a:lnL>
                    <a:lnR>
                      <a:noFill/>
                    </a:lnR>
                    <a:lnT>
                      <a:noFill/>
                    </a:lnT>
                    <a:lnB>
                      <a:noFill/>
                    </a:lnB>
                  </a:tcPr>
                </a:tc>
                <a:tc>
                  <a:txBody>
                    <a:bodyPr/>
                    <a:lstStyle/>
                    <a:p>
                      <a:r>
                        <a:rPr lang="en-US" sz="1100">
                          <a:effectLst/>
                        </a:rPr>
                        <a:t>B1004</a:t>
                      </a:r>
                    </a:p>
                  </a:txBody>
                  <a:tcPr marL="45326" marR="45326" marT="22663" marB="22663" anchor="ctr">
                    <a:lnL>
                      <a:noFill/>
                    </a:lnL>
                    <a:lnR>
                      <a:noFill/>
                    </a:lnR>
                    <a:lnT>
                      <a:noFill/>
                    </a:lnT>
                    <a:lnB>
                      <a:noFill/>
                    </a:lnB>
                  </a:tcPr>
                </a:tc>
                <a:tc>
                  <a:txBody>
                    <a:bodyPr/>
                    <a:lstStyle/>
                    <a:p>
                      <a:r>
                        <a:rPr lang="en-US" altLang="zh-TW" sz="1100">
                          <a:effectLst/>
                        </a:rPr>
                        <a:t>-80.577366</a:t>
                      </a:r>
                    </a:p>
                  </a:txBody>
                  <a:tcPr marL="45326" marR="45326" marT="22663" marB="22663" anchor="ctr">
                    <a:lnL>
                      <a:noFill/>
                    </a:lnL>
                    <a:lnR>
                      <a:noFill/>
                    </a:lnR>
                    <a:lnT>
                      <a:noFill/>
                    </a:lnT>
                    <a:lnB>
                      <a:noFill/>
                    </a:lnB>
                  </a:tcPr>
                </a:tc>
                <a:tc>
                  <a:txBody>
                    <a:bodyPr/>
                    <a:lstStyle/>
                    <a:p>
                      <a:r>
                        <a:rPr lang="en-US" altLang="zh-TW" sz="1100">
                          <a:effectLst/>
                        </a:rPr>
                        <a:t>28.561857</a:t>
                      </a:r>
                    </a:p>
                  </a:txBody>
                  <a:tcPr marL="45326" marR="45326" marT="22663" marB="22663" anchor="ctr">
                    <a:lnL>
                      <a:noFill/>
                    </a:lnL>
                    <a:lnR>
                      <a:noFill/>
                    </a:lnR>
                    <a:lnT>
                      <a:noFill/>
                    </a:lnT>
                    <a:lnB>
                      <a:noFill/>
                    </a:lnB>
                  </a:tcPr>
                </a:tc>
                <a:tc>
                  <a:txBody>
                    <a:bodyPr/>
                    <a:lstStyle/>
                    <a:p>
                      <a:r>
                        <a:rPr lang="en-US" altLang="zh-TW" sz="1100">
                          <a:effectLst/>
                        </a:rPr>
                        <a:t>0</a:t>
                      </a:r>
                    </a:p>
                  </a:txBody>
                  <a:tcPr marL="45326" marR="45326" marT="22663" marB="22663" anchor="ctr">
                    <a:lnL>
                      <a:noFill/>
                    </a:lnL>
                    <a:lnR>
                      <a:noFill/>
                    </a:lnR>
                    <a:lnT>
                      <a:noFill/>
                    </a:lnT>
                    <a:lnB>
                      <a:noFill/>
                    </a:lnB>
                  </a:tcPr>
                </a:tc>
                <a:tc>
                  <a:txBody>
                    <a:bodyPr/>
                    <a:lstStyle/>
                    <a:p>
                      <a:r>
                        <a:rPr lang="en-US" altLang="zh-TW" sz="1100" dirty="0">
                          <a:effectLst/>
                        </a:rPr>
                        <a:t>2013</a:t>
                      </a:r>
                    </a:p>
                  </a:txBody>
                  <a:tcPr marL="45326" marR="45326" marT="22663" marB="22663" anchor="ctr">
                    <a:lnL>
                      <a:noFill/>
                    </a:lnL>
                    <a:lnR>
                      <a:noFill/>
                    </a:lnR>
                    <a:lnT>
                      <a:noFill/>
                    </a:lnT>
                    <a:lnB>
                      <a:noFill/>
                    </a:lnB>
                  </a:tcPr>
                </a:tc>
                <a:extLst>
                  <a:ext uri="{0D108BD9-81ED-4DB2-BD59-A6C34878D82A}">
                    <a16:rowId xmlns:a16="http://schemas.microsoft.com/office/drawing/2014/main" val="1175622414"/>
                  </a:ext>
                </a:extLst>
              </a:tr>
              <a:tr h="384410">
                <a:tc>
                  <a:txBody>
                    <a:bodyPr/>
                    <a:lstStyle/>
                    <a:p>
                      <a:pPr algn="r" fontAlgn="ctr"/>
                      <a:r>
                        <a:rPr lang="en-US" altLang="zh-TW" sz="1100" b="0">
                          <a:effectLst/>
                        </a:rPr>
                        <a:t>5</a:t>
                      </a:r>
                    </a:p>
                  </a:txBody>
                  <a:tcPr marL="45326" marR="45326" marT="22663" marB="22663" anchor="ctr">
                    <a:lnL>
                      <a:noFill/>
                    </a:lnL>
                    <a:lnR>
                      <a:noFill/>
                    </a:lnR>
                    <a:lnT>
                      <a:noFill/>
                    </a:lnT>
                    <a:lnB>
                      <a:noFill/>
                    </a:lnB>
                  </a:tcPr>
                </a:tc>
                <a:tc>
                  <a:txBody>
                    <a:bodyPr/>
                    <a:lstStyle/>
                    <a:p>
                      <a:r>
                        <a:rPr lang="en-US" altLang="zh-TW" sz="1100">
                          <a:effectLst/>
                        </a:rPr>
                        <a:t>6</a:t>
                      </a:r>
                    </a:p>
                  </a:txBody>
                  <a:tcPr marL="45326" marR="45326" marT="22663" marB="22663" anchor="ctr">
                    <a:lnL>
                      <a:noFill/>
                    </a:lnL>
                    <a:lnR>
                      <a:noFill/>
                    </a:lnR>
                    <a:lnT>
                      <a:noFill/>
                    </a:lnT>
                    <a:lnB>
                      <a:noFill/>
                    </a:lnB>
                  </a:tcPr>
                </a:tc>
                <a:tc>
                  <a:txBody>
                    <a:bodyPr/>
                    <a:lstStyle/>
                    <a:p>
                      <a:r>
                        <a:rPr lang="en-US" altLang="zh-TW" sz="1100">
                          <a:effectLst/>
                        </a:rPr>
                        <a:t>2014-01-06</a:t>
                      </a:r>
                    </a:p>
                  </a:txBody>
                  <a:tcPr marL="45326" marR="45326" marT="22663" marB="22663" anchor="ctr">
                    <a:lnL>
                      <a:noFill/>
                    </a:lnL>
                    <a:lnR>
                      <a:noFill/>
                    </a:lnR>
                    <a:lnT>
                      <a:noFill/>
                    </a:lnT>
                    <a:lnB>
                      <a:noFill/>
                    </a:lnB>
                  </a:tcPr>
                </a:tc>
                <a:tc>
                  <a:txBody>
                    <a:bodyPr/>
                    <a:lstStyle/>
                    <a:p>
                      <a:r>
                        <a:rPr lang="en-US" sz="1100">
                          <a:effectLst/>
                        </a:rPr>
                        <a:t>Falcon 9</a:t>
                      </a:r>
                    </a:p>
                  </a:txBody>
                  <a:tcPr marL="45326" marR="45326" marT="22663" marB="22663" anchor="ctr">
                    <a:lnL>
                      <a:noFill/>
                    </a:lnL>
                    <a:lnR>
                      <a:noFill/>
                    </a:lnR>
                    <a:lnT>
                      <a:noFill/>
                    </a:lnT>
                    <a:lnB>
                      <a:noFill/>
                    </a:lnB>
                  </a:tcPr>
                </a:tc>
                <a:tc>
                  <a:txBody>
                    <a:bodyPr/>
                    <a:lstStyle/>
                    <a:p>
                      <a:r>
                        <a:rPr lang="en-US" altLang="zh-TW" sz="1100">
                          <a:effectLst/>
                        </a:rPr>
                        <a:t>3325.000000</a:t>
                      </a:r>
                    </a:p>
                  </a:txBody>
                  <a:tcPr marL="45326" marR="45326" marT="22663" marB="22663" anchor="ctr">
                    <a:lnL>
                      <a:noFill/>
                    </a:lnL>
                    <a:lnR>
                      <a:noFill/>
                    </a:lnR>
                    <a:lnT>
                      <a:noFill/>
                    </a:lnT>
                    <a:lnB>
                      <a:noFill/>
                    </a:lnB>
                  </a:tcPr>
                </a:tc>
                <a:tc>
                  <a:txBody>
                    <a:bodyPr/>
                    <a:lstStyle/>
                    <a:p>
                      <a:r>
                        <a:rPr lang="en-US" sz="1100">
                          <a:effectLst/>
                        </a:rPr>
                        <a:t>GTO</a:t>
                      </a:r>
                    </a:p>
                  </a:txBody>
                  <a:tcPr marL="45326" marR="45326" marT="22663" marB="22663" anchor="ctr">
                    <a:lnL>
                      <a:noFill/>
                    </a:lnL>
                    <a:lnR>
                      <a:noFill/>
                    </a:lnR>
                    <a:lnT>
                      <a:noFill/>
                    </a:lnT>
                    <a:lnB>
                      <a:noFill/>
                    </a:lnB>
                  </a:tcPr>
                </a:tc>
                <a:tc>
                  <a:txBody>
                    <a:bodyPr/>
                    <a:lstStyle/>
                    <a:p>
                      <a:r>
                        <a:rPr lang="en-US" sz="1100">
                          <a:effectLst/>
                        </a:rPr>
                        <a:t>CCAFS SLC 40</a:t>
                      </a:r>
                    </a:p>
                  </a:txBody>
                  <a:tcPr marL="45326" marR="45326" marT="22663" marB="22663" anchor="ctr">
                    <a:lnL>
                      <a:noFill/>
                    </a:lnL>
                    <a:lnR>
                      <a:noFill/>
                    </a:lnR>
                    <a:lnT>
                      <a:noFill/>
                    </a:lnT>
                    <a:lnB>
                      <a:noFill/>
                    </a:lnB>
                  </a:tcPr>
                </a:tc>
                <a:tc>
                  <a:txBody>
                    <a:bodyPr/>
                    <a:lstStyle/>
                    <a:p>
                      <a:r>
                        <a:rPr lang="en-US" sz="1100">
                          <a:effectLst/>
                        </a:rPr>
                        <a:t>None None</a:t>
                      </a:r>
                    </a:p>
                  </a:txBody>
                  <a:tcPr marL="45326" marR="45326" marT="22663" marB="22663" anchor="ctr">
                    <a:lnL>
                      <a:noFill/>
                    </a:lnL>
                    <a:lnR>
                      <a:noFill/>
                    </a:lnR>
                    <a:lnT>
                      <a:noFill/>
                    </a:lnT>
                    <a:lnB>
                      <a:noFill/>
                    </a:lnB>
                  </a:tcPr>
                </a:tc>
                <a:tc>
                  <a:txBody>
                    <a:bodyPr/>
                    <a:lstStyle/>
                    <a:p>
                      <a:r>
                        <a:rPr lang="en-US" altLang="zh-TW" sz="1100">
                          <a:effectLst/>
                        </a:rPr>
                        <a:t>1</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False</a:t>
                      </a:r>
                    </a:p>
                  </a:txBody>
                  <a:tcPr marL="45326" marR="45326" marT="22663" marB="22663" anchor="ctr">
                    <a:lnL>
                      <a:noFill/>
                    </a:lnL>
                    <a:lnR>
                      <a:noFill/>
                    </a:lnR>
                    <a:lnT>
                      <a:noFill/>
                    </a:lnT>
                    <a:lnB>
                      <a:noFill/>
                    </a:lnB>
                  </a:tcPr>
                </a:tc>
                <a:tc>
                  <a:txBody>
                    <a:bodyPr/>
                    <a:lstStyle/>
                    <a:p>
                      <a:r>
                        <a:rPr lang="en-US" sz="1100">
                          <a:effectLst/>
                        </a:rPr>
                        <a:t>NaN</a:t>
                      </a:r>
                    </a:p>
                  </a:txBody>
                  <a:tcPr marL="45326" marR="45326" marT="22663" marB="22663" anchor="ctr">
                    <a:lnL>
                      <a:noFill/>
                    </a:lnL>
                    <a:lnR>
                      <a:noFill/>
                    </a:lnR>
                    <a:lnT>
                      <a:noFill/>
                    </a:lnT>
                    <a:lnB>
                      <a:noFill/>
                    </a:lnB>
                  </a:tcPr>
                </a:tc>
                <a:tc>
                  <a:txBody>
                    <a:bodyPr/>
                    <a:lstStyle/>
                    <a:p>
                      <a:r>
                        <a:rPr lang="en-US" altLang="zh-TW" sz="1100">
                          <a:effectLst/>
                        </a:rPr>
                        <a:t>1.0</a:t>
                      </a:r>
                    </a:p>
                  </a:txBody>
                  <a:tcPr marL="45326" marR="45326" marT="22663" marB="22663" anchor="ctr">
                    <a:lnL>
                      <a:noFill/>
                    </a:lnL>
                    <a:lnR>
                      <a:noFill/>
                    </a:lnR>
                    <a:lnT>
                      <a:noFill/>
                    </a:lnT>
                    <a:lnB>
                      <a:noFill/>
                    </a:lnB>
                  </a:tcPr>
                </a:tc>
                <a:tc>
                  <a:txBody>
                    <a:bodyPr/>
                    <a:lstStyle/>
                    <a:p>
                      <a:r>
                        <a:rPr lang="en-US" altLang="zh-TW" sz="1100">
                          <a:effectLst/>
                        </a:rPr>
                        <a:t>0</a:t>
                      </a:r>
                    </a:p>
                  </a:txBody>
                  <a:tcPr marL="45326" marR="45326" marT="22663" marB="22663" anchor="ctr">
                    <a:lnL>
                      <a:noFill/>
                    </a:lnL>
                    <a:lnR>
                      <a:noFill/>
                    </a:lnR>
                    <a:lnT>
                      <a:noFill/>
                    </a:lnT>
                    <a:lnB>
                      <a:noFill/>
                    </a:lnB>
                  </a:tcPr>
                </a:tc>
                <a:tc>
                  <a:txBody>
                    <a:bodyPr/>
                    <a:lstStyle/>
                    <a:p>
                      <a:r>
                        <a:rPr lang="en-US" sz="1100">
                          <a:effectLst/>
                        </a:rPr>
                        <a:t>B1005</a:t>
                      </a:r>
                    </a:p>
                  </a:txBody>
                  <a:tcPr marL="45326" marR="45326" marT="22663" marB="22663" anchor="ctr">
                    <a:lnL>
                      <a:noFill/>
                    </a:lnL>
                    <a:lnR>
                      <a:noFill/>
                    </a:lnR>
                    <a:lnT>
                      <a:noFill/>
                    </a:lnT>
                    <a:lnB>
                      <a:noFill/>
                    </a:lnB>
                  </a:tcPr>
                </a:tc>
                <a:tc>
                  <a:txBody>
                    <a:bodyPr/>
                    <a:lstStyle/>
                    <a:p>
                      <a:r>
                        <a:rPr lang="en-US" altLang="zh-TW" sz="1100">
                          <a:effectLst/>
                        </a:rPr>
                        <a:t>-80.577366</a:t>
                      </a:r>
                    </a:p>
                  </a:txBody>
                  <a:tcPr marL="45326" marR="45326" marT="22663" marB="22663" anchor="ctr">
                    <a:lnL>
                      <a:noFill/>
                    </a:lnL>
                    <a:lnR>
                      <a:noFill/>
                    </a:lnR>
                    <a:lnT>
                      <a:noFill/>
                    </a:lnT>
                    <a:lnB>
                      <a:noFill/>
                    </a:lnB>
                  </a:tcPr>
                </a:tc>
                <a:tc>
                  <a:txBody>
                    <a:bodyPr/>
                    <a:lstStyle/>
                    <a:p>
                      <a:r>
                        <a:rPr lang="en-US" altLang="zh-TW" sz="1100">
                          <a:effectLst/>
                        </a:rPr>
                        <a:t>28.561857</a:t>
                      </a:r>
                    </a:p>
                  </a:txBody>
                  <a:tcPr marL="45326" marR="45326" marT="22663" marB="22663" anchor="ctr">
                    <a:lnL>
                      <a:noFill/>
                    </a:lnL>
                    <a:lnR>
                      <a:noFill/>
                    </a:lnR>
                    <a:lnT>
                      <a:noFill/>
                    </a:lnT>
                    <a:lnB>
                      <a:noFill/>
                    </a:lnB>
                  </a:tcPr>
                </a:tc>
                <a:tc>
                  <a:txBody>
                    <a:bodyPr/>
                    <a:lstStyle/>
                    <a:p>
                      <a:r>
                        <a:rPr lang="en-US" altLang="zh-TW" sz="1100">
                          <a:effectLst/>
                        </a:rPr>
                        <a:t>0</a:t>
                      </a:r>
                    </a:p>
                  </a:txBody>
                  <a:tcPr marL="45326" marR="45326" marT="22663" marB="22663" anchor="ctr">
                    <a:lnL>
                      <a:noFill/>
                    </a:lnL>
                    <a:lnR>
                      <a:noFill/>
                    </a:lnR>
                    <a:lnT>
                      <a:noFill/>
                    </a:lnT>
                    <a:lnB>
                      <a:noFill/>
                    </a:lnB>
                  </a:tcPr>
                </a:tc>
                <a:tc>
                  <a:txBody>
                    <a:bodyPr/>
                    <a:lstStyle/>
                    <a:p>
                      <a:r>
                        <a:rPr lang="en-US" altLang="zh-TW" sz="1100" dirty="0">
                          <a:effectLst/>
                        </a:rPr>
                        <a:t>2014</a:t>
                      </a:r>
                    </a:p>
                  </a:txBody>
                  <a:tcPr marL="45326" marR="45326" marT="22663" marB="22663" anchor="ctr">
                    <a:lnL>
                      <a:noFill/>
                    </a:lnL>
                    <a:lnR>
                      <a:noFill/>
                    </a:lnR>
                    <a:lnT>
                      <a:noFill/>
                    </a:lnT>
                    <a:lnB>
                      <a:noFill/>
                    </a:lnB>
                  </a:tcPr>
                </a:tc>
                <a:extLst>
                  <a:ext uri="{0D108BD9-81ED-4DB2-BD59-A6C34878D82A}">
                    <a16:rowId xmlns:a16="http://schemas.microsoft.com/office/drawing/2014/main" val="1781864283"/>
                  </a:ext>
                </a:extLst>
              </a:tr>
            </a:tbl>
          </a:graphicData>
        </a:graphic>
      </p:graphicFrame>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文字方塊 6">
            <a:extLst>
              <a:ext uri="{FF2B5EF4-FFF2-40B4-BE49-F238E27FC236}">
                <a16:creationId xmlns:a16="http://schemas.microsoft.com/office/drawing/2014/main" id="{63E01A49-FFC9-4F79-AF3A-BC3067E2FD9B}"/>
              </a:ext>
            </a:extLst>
          </p:cNvPr>
          <p:cNvSpPr txBox="1"/>
          <p:nvPr/>
        </p:nvSpPr>
        <p:spPr>
          <a:xfrm>
            <a:off x="875071" y="5226882"/>
            <a:ext cx="6096000" cy="1200329"/>
          </a:xfrm>
          <a:prstGeom prst="rect">
            <a:avLst/>
          </a:prstGeom>
          <a:noFill/>
        </p:spPr>
        <p:txBody>
          <a:bodyPr wrap="square">
            <a:spAutoFit/>
          </a:bodyPr>
          <a:lstStyle/>
          <a:p>
            <a:r>
              <a:rPr lang="zh-TW" altLang="en-US" dirty="0"/>
              <a:t>We filter the dataset by selecting rows where the LaunchSite column starts with "CCA" using str.startswith("CCA"). This returns all missions launched from Cape Canaveral (CCAFS). Then, we display the first five such records with .head(5).</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619967</a:t>
            </a:r>
          </a:p>
          <a:p>
            <a:pPr>
              <a:lnSpc>
                <a:spcPct val="100000"/>
              </a:lnSpc>
              <a:spcBef>
                <a:spcPts val="1400"/>
              </a:spcBef>
            </a:pPr>
            <a:r>
              <a:rPr lang="en-US" sz="2200" dirty="0" err="1">
                <a:solidFill>
                  <a:schemeClr val="accent3">
                    <a:lumMod val="25000"/>
                  </a:schemeClr>
                </a:solidFill>
                <a:latin typeface="Abadi" panose="020B0604020104020204" pitchFamily="34" charset="0"/>
              </a:rPr>
              <a:t>Explanation:We</a:t>
            </a:r>
            <a:r>
              <a:rPr lang="en-US" sz="2200" dirty="0">
                <a:solidFill>
                  <a:schemeClr val="accent3">
                    <a:lumMod val="25000"/>
                  </a:schemeClr>
                </a:solidFill>
                <a:latin typeface="Abadi" panose="020B0604020104020204" pitchFamily="34" charset="0"/>
              </a:rPr>
              <a:t> summed all values in the PAYLOAD_MASS__KG_ column to compute </a:t>
            </a:r>
            <a:r>
              <a:rPr lang="en-US" sz="2200" dirty="0" err="1">
                <a:solidFill>
                  <a:schemeClr val="accent3">
                    <a:lumMod val="25000"/>
                  </a:schemeClr>
                </a:solidFill>
                <a:latin typeface="Abadi" panose="020B0604020104020204" pitchFamily="34" charset="0"/>
              </a:rPr>
              <a:t>thetotal</a:t>
            </a:r>
            <a:r>
              <a:rPr lang="en-US" sz="2200" dirty="0">
                <a:solidFill>
                  <a:schemeClr val="accent3">
                    <a:lumMod val="25000"/>
                  </a:schemeClr>
                </a:solidFill>
                <a:latin typeface="Abadi" panose="020B0604020104020204" pitchFamily="34" charset="0"/>
              </a:rPr>
              <a:t> payload mass carried across all missions in the dataset.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for booster version F9 v1.1: 2534.6666666666665</a:t>
            </a:r>
          </a:p>
          <a:p>
            <a:pPr>
              <a:lnSpc>
                <a:spcPct val="100000"/>
              </a:lnSpc>
              <a:spcBef>
                <a:spcPts val="1400"/>
              </a:spcBef>
            </a:pPr>
            <a:r>
              <a:rPr lang="en-US" sz="2200" dirty="0" err="1">
                <a:solidFill>
                  <a:schemeClr val="accent3">
                    <a:lumMod val="25000"/>
                  </a:schemeClr>
                </a:solidFill>
                <a:latin typeface="Abadi" panose="020B0604020104020204" pitchFamily="34" charset="0"/>
              </a:rPr>
              <a:t>Explanation:We</a:t>
            </a:r>
            <a:r>
              <a:rPr lang="en-US" sz="2200" dirty="0">
                <a:solidFill>
                  <a:schemeClr val="accent3">
                    <a:lumMod val="25000"/>
                  </a:schemeClr>
                </a:solidFill>
                <a:latin typeface="Abadi" panose="020B0604020104020204" pitchFamily="34" charset="0"/>
              </a:rPr>
              <a:t> filtered the dataset for booster version 'F9 v1.1' and computed the </a:t>
            </a:r>
            <a:r>
              <a:rPr lang="en-US" sz="2200" dirty="0" err="1">
                <a:solidFill>
                  <a:schemeClr val="accent3">
                    <a:lumMod val="25000"/>
                  </a:schemeClr>
                </a:solidFill>
                <a:latin typeface="Abadi" panose="020B0604020104020204" pitchFamily="34" charset="0"/>
              </a:rPr>
              <a:t>meanof</a:t>
            </a:r>
            <a:r>
              <a:rPr lang="en-US" sz="2200" dirty="0">
                <a:solidFill>
                  <a:schemeClr val="accent3">
                    <a:lumMod val="25000"/>
                  </a:schemeClr>
                </a:solidFill>
                <a:latin typeface="Abadi" panose="020B0604020104020204" pitchFamily="34" charset="0"/>
              </a:rPr>
              <a:t> the PAYLOAD_MASS__KG_ column. This gives the average payload carried </a:t>
            </a:r>
            <a:r>
              <a:rPr lang="en-US" sz="2200" dirty="0" err="1">
                <a:solidFill>
                  <a:schemeClr val="accent3">
                    <a:lumMod val="25000"/>
                  </a:schemeClr>
                </a:solidFill>
                <a:latin typeface="Abadi" panose="020B0604020104020204" pitchFamily="34" charset="0"/>
              </a:rPr>
              <a:t>byFalcon</a:t>
            </a:r>
            <a:r>
              <a:rPr lang="en-US" sz="2200" dirty="0">
                <a:solidFill>
                  <a:schemeClr val="accent3">
                    <a:lumMod val="25000"/>
                  </a:schemeClr>
                </a:solidFill>
                <a:latin typeface="Abadi" panose="020B0604020104020204" pitchFamily="34" charset="0"/>
              </a:rPr>
              <a:t> 9 v1.1 missions in the dataset.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a:t>
            </a:r>
            <a:r>
              <a:rPr lang="zh-TW" altLang="en-US" sz="2200" dirty="0">
                <a:solidFill>
                  <a:schemeClr val="accent3">
                    <a:lumMod val="25000"/>
                  </a:schemeClr>
                </a:solidFill>
                <a:latin typeface="Abadi"/>
              </a:rPr>
              <a:t> </a:t>
            </a:r>
            <a:r>
              <a:rPr lang="en-US" sz="2200" dirty="0">
                <a:solidFill>
                  <a:schemeClr val="accent3">
                    <a:lumMod val="25000"/>
                  </a:schemeClr>
                </a:solidFill>
                <a:latin typeface="Abadi"/>
              </a:rPr>
              <a:t>Landing Outcome24  2016-07-18  Success (ground pad)</a:t>
            </a:r>
          </a:p>
          <a:p>
            <a:pPr>
              <a:lnSpc>
                <a:spcPct val="100000"/>
              </a:lnSpc>
              <a:spcBef>
                <a:spcPts val="1400"/>
              </a:spcBef>
            </a:pPr>
            <a:r>
              <a:rPr lang="en-US" sz="2200" dirty="0" err="1">
                <a:solidFill>
                  <a:schemeClr val="accent3">
                    <a:lumMod val="25000"/>
                  </a:schemeClr>
                </a:solidFill>
                <a:latin typeface="Abadi"/>
              </a:rPr>
              <a:t>Explanation:We</a:t>
            </a:r>
            <a:r>
              <a:rPr lang="en-US" sz="2200" dirty="0">
                <a:solidFill>
                  <a:schemeClr val="accent3">
                    <a:lumMod val="25000"/>
                  </a:schemeClr>
                </a:solidFill>
                <a:latin typeface="Abadi"/>
              </a:rPr>
              <a:t> filtered the dataset for rows where the 'Landing Outcome' </a:t>
            </a:r>
            <a:r>
              <a:rPr lang="en-US" sz="2200" dirty="0" err="1">
                <a:solidFill>
                  <a:schemeClr val="accent3">
                    <a:lumMod val="25000"/>
                  </a:schemeClr>
                </a:solidFill>
                <a:latin typeface="Abadi"/>
              </a:rPr>
              <a:t>equals'Success</a:t>
            </a:r>
            <a:r>
              <a:rPr lang="en-US" sz="2200" dirty="0">
                <a:solidFill>
                  <a:schemeClr val="accent3">
                    <a:lumMod val="25000"/>
                  </a:schemeClr>
                </a:solidFill>
                <a:latin typeface="Abadi"/>
              </a:rPr>
              <a:t> (ground pad)'. These represent boosters that </a:t>
            </a:r>
            <a:r>
              <a:rPr lang="en-US" sz="2200" dirty="0" err="1">
                <a:solidFill>
                  <a:schemeClr val="accent3">
                    <a:lumMod val="25000"/>
                  </a:schemeClr>
                </a:solidFill>
                <a:latin typeface="Abadi"/>
              </a:rPr>
              <a:t>successfullylanded</a:t>
            </a:r>
            <a:r>
              <a:rPr lang="en-US" sz="2200" dirty="0">
                <a:solidFill>
                  <a:schemeClr val="accent3">
                    <a:lumMod val="25000"/>
                  </a:schemeClr>
                </a:solidFill>
                <a:latin typeface="Abadi"/>
              </a:rPr>
              <a:t> on a ground landing zone (e.g., LZ-1). After sorting by </a:t>
            </a:r>
            <a:r>
              <a:rPr lang="en-US" sz="2200" dirty="0" err="1">
                <a:solidFill>
                  <a:schemeClr val="accent3">
                    <a:lumMod val="25000"/>
                  </a:schemeClr>
                </a:solidFill>
                <a:latin typeface="Abadi"/>
              </a:rPr>
              <a:t>date,the</a:t>
            </a:r>
            <a:r>
              <a:rPr lang="en-US" sz="2200" dirty="0">
                <a:solidFill>
                  <a:schemeClr val="accent3">
                    <a:lumMod val="25000"/>
                  </a:schemeClr>
                </a:solidFill>
                <a:latin typeface="Abadi"/>
              </a:rPr>
              <a:t> earliest successful ground-pad landing is shown above.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21       F9 FT B1022</a:t>
            </a:r>
          </a:p>
          <a:p>
            <a:pPr>
              <a:lnSpc>
                <a:spcPct val="100000"/>
              </a:lnSpc>
              <a:spcBef>
                <a:spcPts val="1400"/>
              </a:spcBef>
            </a:pPr>
            <a:r>
              <a:rPr lang="en-US" sz="2200" dirty="0">
                <a:solidFill>
                  <a:schemeClr val="accent3">
                    <a:lumMod val="25000"/>
                  </a:schemeClr>
                </a:solidFill>
                <a:latin typeface="Abadi"/>
              </a:rPr>
              <a:t>25       F9 FT B1026</a:t>
            </a:r>
          </a:p>
          <a:p>
            <a:pPr>
              <a:lnSpc>
                <a:spcPct val="100000"/>
              </a:lnSpc>
              <a:spcBef>
                <a:spcPts val="1400"/>
              </a:spcBef>
            </a:pPr>
            <a:r>
              <a:rPr lang="en-US" sz="2200" dirty="0">
                <a:solidFill>
                  <a:schemeClr val="accent3">
                    <a:lumMod val="25000"/>
                  </a:schemeClr>
                </a:solidFill>
                <a:latin typeface="Abadi"/>
              </a:rPr>
              <a:t>38    F9 FT  B1021.2</a:t>
            </a:r>
          </a:p>
          <a:p>
            <a:pPr>
              <a:lnSpc>
                <a:spcPct val="100000"/>
              </a:lnSpc>
              <a:spcBef>
                <a:spcPts val="1400"/>
              </a:spcBef>
            </a:pPr>
            <a:r>
              <a:rPr lang="en-US" sz="2200" dirty="0">
                <a:solidFill>
                  <a:schemeClr val="accent3">
                    <a:lumMod val="25000"/>
                  </a:schemeClr>
                </a:solidFill>
                <a:latin typeface="Abadi"/>
              </a:rPr>
              <a:t>46    F9 FT  B1031.2</a:t>
            </a:r>
          </a:p>
          <a:p>
            <a:pPr>
              <a:lnSpc>
                <a:spcPct val="100000"/>
              </a:lnSpc>
              <a:spcBef>
                <a:spcPts val="1400"/>
              </a:spcBef>
            </a:pPr>
            <a:r>
              <a:rPr lang="en-US" sz="2200" dirty="0">
                <a:solidFill>
                  <a:schemeClr val="accent3">
                    <a:lumMod val="25000"/>
                  </a:schemeClr>
                </a:solidFill>
                <a:latin typeface="Abadi"/>
              </a:rPr>
              <a:t>Name: Booster Version, </a:t>
            </a:r>
            <a:r>
              <a:rPr lang="en-US" sz="2200" dirty="0" err="1">
                <a:solidFill>
                  <a:schemeClr val="accent3">
                    <a:lumMod val="25000"/>
                  </a:schemeClr>
                </a:solidFill>
                <a:latin typeface="Abadi"/>
              </a:rPr>
              <a:t>dtype</a:t>
            </a:r>
            <a:r>
              <a:rPr lang="en-US" sz="2200" dirty="0">
                <a:solidFill>
                  <a:schemeClr val="accent3">
                    <a:lumMod val="25000"/>
                  </a:schemeClr>
                </a:solidFill>
                <a:latin typeface="Abadi"/>
              </a:rPr>
              <a:t>: object</a:t>
            </a:r>
          </a:p>
          <a:p>
            <a:pPr>
              <a:lnSpc>
                <a:spcPct val="100000"/>
              </a:lnSpc>
              <a:spcBef>
                <a:spcPts val="1400"/>
              </a:spcBef>
            </a:pPr>
            <a:r>
              <a:rPr lang="en-US" sz="2200" dirty="0" err="1">
                <a:solidFill>
                  <a:schemeClr val="accent3">
                    <a:lumMod val="25000"/>
                  </a:schemeClr>
                </a:solidFill>
                <a:latin typeface="Abadi"/>
              </a:rPr>
              <a:t>Explanation:We</a:t>
            </a:r>
            <a:r>
              <a:rPr lang="en-US" sz="2200" dirty="0">
                <a:solidFill>
                  <a:schemeClr val="accent3">
                    <a:lumMod val="25000"/>
                  </a:schemeClr>
                </a:solidFill>
                <a:latin typeface="Abadi"/>
              </a:rPr>
              <a:t> filtered the dataset to include only launches with successful drone </a:t>
            </a:r>
            <a:r>
              <a:rPr lang="en-US" sz="2200" dirty="0" err="1">
                <a:solidFill>
                  <a:schemeClr val="accent3">
                    <a:lumMod val="25000"/>
                  </a:schemeClr>
                </a:solidFill>
                <a:latin typeface="Abadi"/>
              </a:rPr>
              <a:t>shiplandings</a:t>
            </a:r>
            <a:r>
              <a:rPr lang="en-US" sz="2200" dirty="0">
                <a:solidFill>
                  <a:schemeClr val="accent3">
                    <a:lumMod val="25000"/>
                  </a:schemeClr>
                </a:solidFill>
                <a:latin typeface="Abadi"/>
              </a:rPr>
              <a:t> and with payload mass between 4000 and 6000 kg. Then we </a:t>
            </a:r>
            <a:r>
              <a:rPr lang="en-US" sz="2200" dirty="0" err="1">
                <a:solidFill>
                  <a:schemeClr val="accent3">
                    <a:lumMod val="25000"/>
                  </a:schemeClr>
                </a:solidFill>
                <a:latin typeface="Abadi"/>
              </a:rPr>
              <a:t>extractedthe</a:t>
            </a:r>
            <a:r>
              <a:rPr lang="en-US" sz="2200" dirty="0">
                <a:solidFill>
                  <a:schemeClr val="accent3">
                    <a:lumMod val="25000"/>
                  </a:schemeClr>
                </a:solidFill>
                <a:latin typeface="Abadi"/>
              </a:rPr>
              <a:t> unique booster versions that meet these criteria.</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文字方塊 5">
            <a:extLst>
              <a:ext uri="{FF2B5EF4-FFF2-40B4-BE49-F238E27FC236}">
                <a16:creationId xmlns:a16="http://schemas.microsoft.com/office/drawing/2014/main" id="{037CD24D-A91A-45F9-B6F8-079BAA91C535}"/>
              </a:ext>
            </a:extLst>
          </p:cNvPr>
          <p:cNvSpPr txBox="1"/>
          <p:nvPr/>
        </p:nvSpPr>
        <p:spPr>
          <a:xfrm>
            <a:off x="762305" y="1594780"/>
            <a:ext cx="9522126" cy="3139321"/>
          </a:xfrm>
          <a:prstGeom prst="rect">
            <a:avLst/>
          </a:prstGeom>
          <a:noFill/>
        </p:spPr>
        <p:txBody>
          <a:bodyPr wrap="square">
            <a:spAutoFit/>
          </a:bodyPr>
          <a:lstStyle/>
          <a:p>
            <a:r>
              <a:rPr lang="en-US" altLang="zh-TW" dirty="0"/>
              <a:t>This project covers the full data-science pipeline, including data collection, data cleaning, EDA, SQL analysis, interactive visualizations, Dash dashboards, and classification modeling.</a:t>
            </a:r>
          </a:p>
          <a:p>
            <a:endParaRPr lang="en-US" altLang="zh-TW" dirty="0"/>
          </a:p>
          <a:p>
            <a:r>
              <a:rPr lang="en-US" altLang="zh-TW" dirty="0"/>
              <a:t>The EDA highlights key distributions, trends, and anomalies in the data.</a:t>
            </a:r>
          </a:p>
          <a:p>
            <a:endParaRPr lang="en-US" altLang="zh-TW" dirty="0"/>
          </a:p>
          <a:p>
            <a:r>
              <a:rPr lang="en-US" altLang="zh-TW" dirty="0"/>
              <a:t>The SQL analysis supplements the statistical indicators, enabling a deeper understanding of the dataset.</a:t>
            </a:r>
          </a:p>
          <a:p>
            <a:endParaRPr lang="en-US" altLang="zh-TW" dirty="0"/>
          </a:p>
          <a:p>
            <a:r>
              <a:rPr lang="en-US" altLang="zh-TW" dirty="0"/>
              <a:t>Folium and Dash provide interactive tools for exploratory analysis.</a:t>
            </a:r>
          </a:p>
          <a:p>
            <a:endParaRPr lang="en-US" altLang="zh-TW" dirty="0"/>
          </a:p>
          <a:p>
            <a:r>
              <a:rPr lang="en-US" altLang="zh-TW" dirty="0"/>
              <a:t>Finally, a classification model was built and achieved strong predictive performance on the test data.</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Mission outcome </a:t>
            </a:r>
            <a:r>
              <a:rPr lang="en-US" sz="2200" dirty="0" err="1">
                <a:solidFill>
                  <a:schemeClr val="accent3">
                    <a:lumMod val="25000"/>
                  </a:schemeClr>
                </a:solidFill>
                <a:latin typeface="Abadi" panose="020B0604020104020204" pitchFamily="34" charset="0"/>
              </a:rPr>
              <a:t>counts:class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0    32</a:t>
            </a:r>
          </a:p>
          <a:p>
            <a:pPr>
              <a:lnSpc>
                <a:spcPct val="100000"/>
              </a:lnSpc>
              <a:spcBef>
                <a:spcPts val="1400"/>
              </a:spcBef>
            </a:pPr>
            <a:r>
              <a:rPr lang="en-US" sz="2200" dirty="0">
                <a:solidFill>
                  <a:schemeClr val="accent3">
                    <a:lumMod val="25000"/>
                  </a:schemeClr>
                </a:solidFill>
                <a:latin typeface="Abadi" panose="020B0604020104020204" pitchFamily="34" charset="0"/>
              </a:rPr>
              <a:t>1    24</a:t>
            </a:r>
          </a:p>
          <a:p>
            <a:pPr>
              <a:lnSpc>
                <a:spcPct val="100000"/>
              </a:lnSpc>
              <a:spcBef>
                <a:spcPts val="1400"/>
              </a:spcBef>
            </a:pPr>
            <a:r>
              <a:rPr lang="en-US" sz="2200" dirty="0">
                <a:solidFill>
                  <a:schemeClr val="accent3">
                    <a:lumMod val="25000"/>
                  </a:schemeClr>
                </a:solidFill>
                <a:latin typeface="Abadi" panose="020B0604020104020204" pitchFamily="34" charset="0"/>
              </a:rPr>
              <a:t>Name: count, </a:t>
            </a:r>
            <a:r>
              <a:rPr lang="en-US" sz="2200" dirty="0" err="1">
                <a:solidFill>
                  <a:schemeClr val="accent3">
                    <a:lumMod val="25000"/>
                  </a:schemeClr>
                </a:solidFill>
                <a:latin typeface="Abadi" panose="020B0604020104020204" pitchFamily="34" charset="0"/>
              </a:rPr>
              <a:t>dtype</a:t>
            </a:r>
            <a:r>
              <a:rPr lang="en-US" sz="2200" dirty="0">
                <a:solidFill>
                  <a:schemeClr val="accent3">
                    <a:lumMod val="25000"/>
                  </a:schemeClr>
                </a:solidFill>
                <a:latin typeface="Abadi" panose="020B0604020104020204" pitchFamily="34" charset="0"/>
              </a:rPr>
              <a:t>: int64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Explanation:The</a:t>
            </a:r>
            <a:r>
              <a:rPr lang="en-US" sz="2200" dirty="0">
                <a:solidFill>
                  <a:schemeClr val="accent3">
                    <a:lumMod val="25000"/>
                  </a:schemeClr>
                </a:solidFill>
                <a:latin typeface="Abadi" panose="020B0604020104020204" pitchFamily="34" charset="0"/>
              </a:rPr>
              <a:t> 'class' column represents mission outcome, where 1 indicates </a:t>
            </a:r>
            <a:r>
              <a:rPr lang="en-US" sz="2200" dirty="0" err="1">
                <a:solidFill>
                  <a:schemeClr val="accent3">
                    <a:lumMod val="25000"/>
                  </a:schemeClr>
                </a:solidFill>
                <a:latin typeface="Abadi" panose="020B0604020104020204" pitchFamily="34" charset="0"/>
              </a:rPr>
              <a:t>successand</a:t>
            </a:r>
            <a:r>
              <a:rPr lang="en-US" sz="2200" dirty="0">
                <a:solidFill>
                  <a:schemeClr val="accent3">
                    <a:lumMod val="25000"/>
                  </a:schemeClr>
                </a:solidFill>
                <a:latin typeface="Abadi" panose="020B0604020104020204" pitchFamily="34" charset="0"/>
              </a:rPr>
              <a:t> 0 indicates failure. We used </a:t>
            </a:r>
            <a:r>
              <a:rPr lang="en-US" sz="2200" dirty="0" err="1">
                <a:solidFill>
                  <a:schemeClr val="accent3">
                    <a:lumMod val="25000"/>
                  </a:schemeClr>
                </a:solidFill>
                <a:latin typeface="Abadi" panose="020B0604020104020204" pitchFamily="34" charset="0"/>
              </a:rPr>
              <a:t>value_counts</a:t>
            </a:r>
            <a:r>
              <a:rPr lang="en-US" sz="2200" dirty="0">
                <a:solidFill>
                  <a:schemeClr val="accent3">
                    <a:lumMod val="25000"/>
                  </a:schemeClr>
                </a:solidFill>
                <a:latin typeface="Abadi" panose="020B0604020104020204" pitchFamily="34" charset="0"/>
              </a:rPr>
              <a:t>() to compute the total </a:t>
            </a:r>
            <a:r>
              <a:rPr lang="en-US" sz="2200" dirty="0" err="1">
                <a:solidFill>
                  <a:schemeClr val="accent3">
                    <a:lumMod val="25000"/>
                  </a:schemeClr>
                </a:solidFill>
                <a:latin typeface="Abadi" panose="020B0604020104020204" pitchFamily="34" charset="0"/>
              </a:rPr>
              <a:t>numberof</a:t>
            </a:r>
            <a:r>
              <a:rPr lang="en-US" sz="2200" dirty="0">
                <a:solidFill>
                  <a:schemeClr val="accent3">
                    <a:lumMod val="25000"/>
                  </a:schemeClr>
                </a:solidFill>
                <a:latin typeface="Abadi" panose="020B0604020104020204" pitchFamily="34" charset="0"/>
              </a:rPr>
              <a:t> successful and failed missions in the dataset.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Maximum Payload Mass: 9600.0Boosters that carried this payload:['F9 FT B1029.1' 'F9 FT B1036.1' 'F9 B4 B1041.1' 'F9 FT  B1036.2' 'F9 B4  B1041.2']</a:t>
            </a:r>
          </a:p>
          <a:p>
            <a:pPr>
              <a:lnSpc>
                <a:spcPct val="100000"/>
              </a:lnSpc>
              <a:spcBef>
                <a:spcPts val="1400"/>
              </a:spcBef>
            </a:pPr>
            <a:r>
              <a:rPr lang="en-US" sz="2200" dirty="0" err="1">
                <a:solidFill>
                  <a:schemeClr val="accent3">
                    <a:lumMod val="25000"/>
                  </a:schemeClr>
                </a:solidFill>
                <a:latin typeface="Abadi" panose="020B0604020104020204" pitchFamily="34" charset="0"/>
              </a:rPr>
              <a:t>Explanation:We</a:t>
            </a:r>
            <a:r>
              <a:rPr lang="en-US" sz="2200" dirty="0">
                <a:solidFill>
                  <a:schemeClr val="accent3">
                    <a:lumMod val="25000"/>
                  </a:schemeClr>
                </a:solidFill>
                <a:latin typeface="Abadi" panose="020B0604020104020204" pitchFamily="34" charset="0"/>
              </a:rPr>
              <a:t> first identified the maximum payload mass in the </a:t>
            </a:r>
            <a:r>
              <a:rPr lang="en-US" sz="2200" dirty="0" err="1">
                <a:solidFill>
                  <a:schemeClr val="accent3">
                    <a:lumMod val="25000"/>
                  </a:schemeClr>
                </a:solidFill>
                <a:latin typeface="Abadi" panose="020B0604020104020204" pitchFamily="34" charset="0"/>
              </a:rPr>
              <a:t>dataset.Then</a:t>
            </a:r>
            <a:r>
              <a:rPr lang="en-US" sz="2200" dirty="0">
                <a:solidFill>
                  <a:schemeClr val="accent3">
                    <a:lumMod val="25000"/>
                  </a:schemeClr>
                </a:solidFill>
                <a:latin typeface="Abadi" panose="020B0604020104020204" pitchFamily="34" charset="0"/>
              </a:rPr>
              <a:t> we filtered the launches whose payload mass equals this maximum </a:t>
            </a:r>
            <a:r>
              <a:rPr lang="en-US" sz="2200" dirty="0" err="1">
                <a:solidFill>
                  <a:schemeClr val="accent3">
                    <a:lumMod val="25000"/>
                  </a:schemeClr>
                </a:solidFill>
                <a:latin typeface="Abadi" panose="020B0604020104020204" pitchFamily="34" charset="0"/>
              </a:rPr>
              <a:t>value,and</a:t>
            </a:r>
            <a:r>
              <a:rPr lang="en-US" sz="2200" dirty="0">
                <a:solidFill>
                  <a:schemeClr val="accent3">
                    <a:lumMod val="25000"/>
                  </a:schemeClr>
                </a:solidFill>
                <a:latin typeface="Abadi" panose="020B0604020104020204" pitchFamily="34" charset="0"/>
              </a:rPr>
              <a:t> extracted the unique booster versions that carried it.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 Version  Launch Site        Landing Outcome       Date</a:t>
            </a:r>
          </a:p>
          <a:p>
            <a:pPr>
              <a:lnSpc>
                <a:spcPct val="100000"/>
              </a:lnSpc>
              <a:spcBef>
                <a:spcPts val="1400"/>
              </a:spcBef>
            </a:pPr>
            <a:r>
              <a:rPr lang="en-US" sz="2200" dirty="0">
                <a:solidFill>
                  <a:schemeClr val="accent3">
                    <a:lumMod val="25000"/>
                  </a:schemeClr>
                </a:solidFill>
                <a:latin typeface="Abadi"/>
              </a:rPr>
              <a:t>12   F9 v1.1 B1012  CCAFS LC-40  Failure  (drone ship) 2015-01-10</a:t>
            </a:r>
          </a:p>
          <a:p>
            <a:pPr>
              <a:lnSpc>
                <a:spcPct val="100000"/>
              </a:lnSpc>
              <a:spcBef>
                <a:spcPts val="1400"/>
              </a:spcBef>
            </a:pPr>
            <a:r>
              <a:rPr lang="en-US" sz="2200" dirty="0">
                <a:solidFill>
                  <a:schemeClr val="accent3">
                    <a:lumMod val="25000"/>
                  </a:schemeClr>
                </a:solidFill>
                <a:latin typeface="Abadi"/>
              </a:rPr>
              <a:t>15   F9 v1.1 B1015  CCAFS LC-40  Failure  (drone ship) 2015-04-14</a:t>
            </a:r>
          </a:p>
          <a:p>
            <a:pPr>
              <a:lnSpc>
                <a:spcPct val="100000"/>
              </a:lnSpc>
              <a:spcBef>
                <a:spcPts val="1400"/>
              </a:spcBef>
            </a:pPr>
            <a:r>
              <a:rPr lang="en-US" sz="2200" dirty="0" err="1">
                <a:solidFill>
                  <a:schemeClr val="accent3">
                    <a:lumMod val="25000"/>
                  </a:schemeClr>
                </a:solidFill>
                <a:latin typeface="Abadi"/>
              </a:rPr>
              <a:t>Explanation:We</a:t>
            </a:r>
            <a:r>
              <a:rPr lang="en-US" sz="2200" dirty="0">
                <a:solidFill>
                  <a:schemeClr val="accent3">
                    <a:lumMod val="25000"/>
                  </a:schemeClr>
                </a:solidFill>
                <a:latin typeface="Abadi"/>
              </a:rPr>
              <a:t> filtered the dataset for launches from year 2015 where the landing </a:t>
            </a:r>
            <a:r>
              <a:rPr lang="en-US" sz="2200" dirty="0" err="1">
                <a:solidFill>
                  <a:schemeClr val="accent3">
                    <a:lumMod val="25000"/>
                  </a:schemeClr>
                </a:solidFill>
                <a:latin typeface="Abadi"/>
              </a:rPr>
              <a:t>outcomeincludes</a:t>
            </a:r>
            <a:r>
              <a:rPr lang="en-US" sz="2200" dirty="0">
                <a:solidFill>
                  <a:schemeClr val="accent3">
                    <a:lumMod val="25000"/>
                  </a:schemeClr>
                </a:solidFill>
                <a:latin typeface="Abadi"/>
              </a:rPr>
              <a:t> both 'drone ship' and 'Failure'. Then we extracted booster </a:t>
            </a:r>
            <a:r>
              <a:rPr lang="en-US" sz="2200" dirty="0" err="1">
                <a:solidFill>
                  <a:schemeClr val="accent3">
                    <a:lumMod val="25000"/>
                  </a:schemeClr>
                </a:solidFill>
                <a:latin typeface="Abadi"/>
              </a:rPr>
              <a:t>versions,launch</a:t>
            </a:r>
            <a:r>
              <a:rPr lang="en-US" sz="2200" dirty="0">
                <a:solidFill>
                  <a:schemeClr val="accent3">
                    <a:lumMod val="25000"/>
                  </a:schemeClr>
                </a:solidFill>
                <a:latin typeface="Abadi"/>
              </a:rPr>
              <a:t> sites, landing outcomes, and dates for these failed drone-ship landings.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圖片 5">
            <a:extLst>
              <a:ext uri="{FF2B5EF4-FFF2-40B4-BE49-F238E27FC236}">
                <a16:creationId xmlns:a16="http://schemas.microsoft.com/office/drawing/2014/main" id="{122D5444-4044-4CC8-8CF7-41045CB105C6}"/>
              </a:ext>
            </a:extLst>
          </p:cNvPr>
          <p:cNvPicPr>
            <a:picLocks noChangeAspect="1"/>
          </p:cNvPicPr>
          <p:nvPr/>
        </p:nvPicPr>
        <p:blipFill>
          <a:blip r:embed="rId3"/>
          <a:stretch>
            <a:fillRect/>
          </a:stretch>
        </p:blipFill>
        <p:spPr>
          <a:xfrm>
            <a:off x="927647" y="1416221"/>
            <a:ext cx="5994261" cy="4025558"/>
          </a:xfrm>
          <a:prstGeom prst="rect">
            <a:avLst/>
          </a:prstGeom>
        </p:spPr>
      </p:pic>
      <p:sp>
        <p:nvSpPr>
          <p:cNvPr id="8" name="文字方塊 7">
            <a:extLst>
              <a:ext uri="{FF2B5EF4-FFF2-40B4-BE49-F238E27FC236}">
                <a16:creationId xmlns:a16="http://schemas.microsoft.com/office/drawing/2014/main" id="{BD6F38EF-364F-4A9E-8743-009E42A06BBF}"/>
              </a:ext>
            </a:extLst>
          </p:cNvPr>
          <p:cNvSpPr txBox="1"/>
          <p:nvPr/>
        </p:nvSpPr>
        <p:spPr>
          <a:xfrm>
            <a:off x="599767" y="5461047"/>
            <a:ext cx="9193161" cy="923330"/>
          </a:xfrm>
          <a:prstGeom prst="rect">
            <a:avLst/>
          </a:prstGeom>
          <a:noFill/>
        </p:spPr>
        <p:txBody>
          <a:bodyPr wrap="square">
            <a:spAutoFit/>
          </a:bodyPr>
          <a:lstStyle/>
          <a:p>
            <a:r>
              <a:rPr lang="en-US" altLang="zh-TW" b="0" i="0" dirty="0">
                <a:effectLst/>
                <a:latin typeface="Consolas" panose="020B0609020204030204" pitchFamily="49" charset="0"/>
              </a:rPr>
              <a:t>Explanation: We filtered launches within the specified date range, then counted how many times each landing outcome occurred. Finally, we sorted</a:t>
            </a:r>
            <a:endParaRPr lang="zh-TW" altLang="en-US"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圖片 5">
            <a:extLst>
              <a:ext uri="{FF2B5EF4-FFF2-40B4-BE49-F238E27FC236}">
                <a16:creationId xmlns:a16="http://schemas.microsoft.com/office/drawing/2014/main" id="{35EF1ADE-52F9-48C9-BDC6-0BA62D930FEE}"/>
              </a:ext>
            </a:extLst>
          </p:cNvPr>
          <p:cNvPicPr>
            <a:picLocks noChangeAspect="1"/>
          </p:cNvPicPr>
          <p:nvPr/>
        </p:nvPicPr>
        <p:blipFill>
          <a:blip r:embed="rId3"/>
          <a:stretch>
            <a:fillRect/>
          </a:stretch>
        </p:blipFill>
        <p:spPr>
          <a:xfrm>
            <a:off x="2347774" y="1631229"/>
            <a:ext cx="6366998" cy="3850814"/>
          </a:xfrm>
          <a:prstGeom prst="rect">
            <a:avLst/>
          </a:prstGeom>
        </p:spPr>
      </p:pic>
      <p:sp>
        <p:nvSpPr>
          <p:cNvPr id="8" name="文字方塊 7">
            <a:extLst>
              <a:ext uri="{FF2B5EF4-FFF2-40B4-BE49-F238E27FC236}">
                <a16:creationId xmlns:a16="http://schemas.microsoft.com/office/drawing/2014/main" id="{6A7C71CF-7C5B-411F-88D8-17759E305FA9}"/>
              </a:ext>
            </a:extLst>
          </p:cNvPr>
          <p:cNvSpPr txBox="1"/>
          <p:nvPr/>
        </p:nvSpPr>
        <p:spPr>
          <a:xfrm>
            <a:off x="1130709" y="5480798"/>
            <a:ext cx="9340645" cy="923330"/>
          </a:xfrm>
          <a:prstGeom prst="rect">
            <a:avLst/>
          </a:prstGeom>
          <a:noFill/>
        </p:spPr>
        <p:txBody>
          <a:bodyPr wrap="square">
            <a:spAutoFit/>
          </a:bodyPr>
          <a:lstStyle/>
          <a:p>
            <a:r>
              <a:rPr lang="zh-TW" altLang="en-US" dirty="0"/>
              <a:t>The global map clearly shows that SpaceX’s launch infrastructure is concentrated in the United States, with strategic positioning on both coasts. This distribution allows SpaceX to support a wide variety of mission profiles, from low-Earth orbit to polar and geostationary missions.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7" name="圖片 6">
            <a:extLst>
              <a:ext uri="{FF2B5EF4-FFF2-40B4-BE49-F238E27FC236}">
                <a16:creationId xmlns:a16="http://schemas.microsoft.com/office/drawing/2014/main" id="{B997F61F-A454-45BD-9CCA-915D130A23F3}"/>
              </a:ext>
            </a:extLst>
          </p:cNvPr>
          <p:cNvPicPr>
            <a:picLocks noChangeAspect="1"/>
          </p:cNvPicPr>
          <p:nvPr/>
        </p:nvPicPr>
        <p:blipFill>
          <a:blip r:embed="rId3"/>
          <a:stretch>
            <a:fillRect/>
          </a:stretch>
        </p:blipFill>
        <p:spPr>
          <a:xfrm>
            <a:off x="1769807" y="1758705"/>
            <a:ext cx="6096000" cy="3340590"/>
          </a:xfrm>
          <a:prstGeom prst="rect">
            <a:avLst/>
          </a:prstGeom>
        </p:spPr>
      </p:pic>
      <p:sp>
        <p:nvSpPr>
          <p:cNvPr id="10" name="文字方塊 9">
            <a:extLst>
              <a:ext uri="{FF2B5EF4-FFF2-40B4-BE49-F238E27FC236}">
                <a16:creationId xmlns:a16="http://schemas.microsoft.com/office/drawing/2014/main" id="{C5FFD985-2694-463D-8871-F3125DEBB00C}"/>
              </a:ext>
            </a:extLst>
          </p:cNvPr>
          <p:cNvSpPr txBox="1"/>
          <p:nvPr/>
        </p:nvSpPr>
        <p:spPr>
          <a:xfrm>
            <a:off x="1253613" y="5099295"/>
            <a:ext cx="9684774" cy="1477328"/>
          </a:xfrm>
          <a:prstGeom prst="rect">
            <a:avLst/>
          </a:prstGeom>
          <a:noFill/>
        </p:spPr>
        <p:txBody>
          <a:bodyPr wrap="square">
            <a:spAutoFit/>
          </a:bodyPr>
          <a:lstStyle/>
          <a:p>
            <a:r>
              <a:rPr lang="en-US" altLang="zh-TW" dirty="0"/>
              <a:t>he color-coded folium map clearly illustrates SpaceX’s progression in landing technology.</a:t>
            </a:r>
            <a:br>
              <a:rPr lang="en-US" altLang="zh-TW" dirty="0"/>
            </a:br>
            <a:r>
              <a:rPr lang="en-US" altLang="zh-TW" dirty="0"/>
              <a:t>Earlier missions show more red or gray markers (failures or no attempts), while later missions cluster in green, showing improved landing reliability.</a:t>
            </a:r>
            <a:br>
              <a:rPr lang="en-US" altLang="zh-TW" dirty="0"/>
            </a:br>
            <a:r>
              <a:rPr lang="en-US" altLang="zh-TW" dirty="0"/>
              <a:t>The map also highlights the concentration of launches on the U.S. east coast, aligning with SpaceX’s mission profile and launch infrastructure.</a:t>
            </a:r>
            <a:endParaRPr lang="zh-TW" alt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9" name="文字方塊 8">
            <a:extLst>
              <a:ext uri="{FF2B5EF4-FFF2-40B4-BE49-F238E27FC236}">
                <a16:creationId xmlns:a16="http://schemas.microsoft.com/office/drawing/2014/main" id="{34B69449-AB8E-4BA2-8F8C-85CFD80257BC}"/>
              </a:ext>
            </a:extLst>
          </p:cNvPr>
          <p:cNvSpPr txBox="1"/>
          <p:nvPr/>
        </p:nvSpPr>
        <p:spPr>
          <a:xfrm>
            <a:off x="2595716" y="5176406"/>
            <a:ext cx="6096000" cy="1477328"/>
          </a:xfrm>
          <a:prstGeom prst="rect">
            <a:avLst/>
          </a:prstGeom>
          <a:noFill/>
        </p:spPr>
        <p:txBody>
          <a:bodyPr wrap="square">
            <a:spAutoFit/>
          </a:bodyPr>
          <a:lstStyle/>
          <a:p>
            <a:r>
              <a:rPr lang="en-US" altLang="zh-TW" dirty="0"/>
              <a:t>This proximity map shows that infrastructure around SpaceX launch sites is not accidental — transportation access and coastal safety zones play a critical role in mission operations. The visual distances help contextualize how the site supports launch logistics and minimizes risk to surrounding areas.</a:t>
            </a:r>
            <a:endParaRPr lang="zh-TW" altLang="en-US" dirty="0"/>
          </a:p>
        </p:txBody>
      </p:sp>
      <p:pic>
        <p:nvPicPr>
          <p:cNvPr id="10" name="圖片 9">
            <a:extLst>
              <a:ext uri="{FF2B5EF4-FFF2-40B4-BE49-F238E27FC236}">
                <a16:creationId xmlns:a16="http://schemas.microsoft.com/office/drawing/2014/main" id="{8D753BE4-6186-4447-893E-F9E82467C63C}"/>
              </a:ext>
            </a:extLst>
          </p:cNvPr>
          <p:cNvPicPr>
            <a:picLocks noChangeAspect="1"/>
          </p:cNvPicPr>
          <p:nvPr/>
        </p:nvPicPr>
        <p:blipFill>
          <a:blip r:embed="rId3"/>
          <a:stretch>
            <a:fillRect/>
          </a:stretch>
        </p:blipFill>
        <p:spPr>
          <a:xfrm>
            <a:off x="2068217" y="1339722"/>
            <a:ext cx="6417022" cy="383668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圖片 3">
            <a:extLst>
              <a:ext uri="{FF2B5EF4-FFF2-40B4-BE49-F238E27FC236}">
                <a16:creationId xmlns:a16="http://schemas.microsoft.com/office/drawing/2014/main" id="{1693F20F-6563-4F63-A06C-331654DDF2DC}"/>
              </a:ext>
            </a:extLst>
          </p:cNvPr>
          <p:cNvPicPr>
            <a:picLocks noChangeAspect="1"/>
          </p:cNvPicPr>
          <p:nvPr/>
        </p:nvPicPr>
        <p:blipFill>
          <a:blip r:embed="rId3"/>
          <a:stretch>
            <a:fillRect/>
          </a:stretch>
        </p:blipFill>
        <p:spPr>
          <a:xfrm>
            <a:off x="184912" y="1357023"/>
            <a:ext cx="11822175" cy="4143953"/>
          </a:xfrm>
          <a:prstGeom prst="rect">
            <a:avLst/>
          </a:prstGeom>
        </p:spPr>
      </p:pic>
      <p:sp>
        <p:nvSpPr>
          <p:cNvPr id="9" name="文字方塊 8">
            <a:extLst>
              <a:ext uri="{FF2B5EF4-FFF2-40B4-BE49-F238E27FC236}">
                <a16:creationId xmlns:a16="http://schemas.microsoft.com/office/drawing/2014/main" id="{6D5D1ADA-509D-4FB4-B099-ACF0AA120651}"/>
              </a:ext>
            </a:extLst>
          </p:cNvPr>
          <p:cNvSpPr txBox="1"/>
          <p:nvPr/>
        </p:nvSpPr>
        <p:spPr>
          <a:xfrm>
            <a:off x="1268360" y="4815882"/>
            <a:ext cx="8731045" cy="1200329"/>
          </a:xfrm>
          <a:prstGeom prst="rect">
            <a:avLst/>
          </a:prstGeom>
          <a:noFill/>
        </p:spPr>
        <p:txBody>
          <a:bodyPr wrap="square">
            <a:spAutoFit/>
          </a:bodyPr>
          <a:lstStyle/>
          <a:p>
            <a:r>
              <a:rPr lang="en-US" altLang="zh-TW" dirty="0"/>
              <a:t>The pie chart shows how many successful launches each SpaceX launch site achieved.</a:t>
            </a:r>
            <a:br>
              <a:rPr lang="en-US" altLang="zh-TW" dirty="0"/>
            </a:br>
            <a:r>
              <a:rPr lang="en-US" altLang="zh-TW" dirty="0"/>
              <a:t>KSC LC-39A accounts for the largest share of successful missions, while the other sites contribute smaller portions.</a:t>
            </a:r>
            <a:br>
              <a:rPr lang="en-US" altLang="zh-TW" dirty="0"/>
            </a:br>
            <a:r>
              <a:rPr lang="en-US" altLang="zh-TW" dirty="0"/>
              <a:t>This visualization helps compare overall launch success among all sites at a glance.</a:t>
            </a:r>
            <a:endParaRPr lang="zh-TW" alt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文字方塊 5">
            <a:extLst>
              <a:ext uri="{FF2B5EF4-FFF2-40B4-BE49-F238E27FC236}">
                <a16:creationId xmlns:a16="http://schemas.microsoft.com/office/drawing/2014/main" id="{7EB8007A-F5E8-4135-9339-5A59253A7B2C}"/>
              </a:ext>
            </a:extLst>
          </p:cNvPr>
          <p:cNvSpPr txBox="1"/>
          <p:nvPr/>
        </p:nvSpPr>
        <p:spPr>
          <a:xfrm>
            <a:off x="828068" y="1720840"/>
            <a:ext cx="10893175" cy="4524315"/>
          </a:xfrm>
          <a:prstGeom prst="rect">
            <a:avLst/>
          </a:prstGeom>
          <a:noFill/>
        </p:spPr>
        <p:txBody>
          <a:bodyPr wrap="square">
            <a:spAutoFit/>
          </a:bodyPr>
          <a:lstStyle/>
          <a:p>
            <a:pPr marL="285750" indent="-285750">
              <a:buFont typeface="Arial" panose="020B0604020202020204" pitchFamily="34" charset="0"/>
              <a:buChar char="•"/>
            </a:pPr>
            <a:r>
              <a:rPr lang="en-US" altLang="zh-TW" b="1" dirty="0"/>
              <a:t>Dataset Overview:</a:t>
            </a:r>
          </a:p>
          <a:p>
            <a:r>
              <a:rPr lang="en-US" altLang="zh-TW" dirty="0"/>
              <a:t>The dataset was collected through a SpaceX public API using a custom </a:t>
            </a:r>
            <a:r>
              <a:rPr lang="en-US" altLang="zh-TW" dirty="0" err="1"/>
              <a:t>Jupyter</a:t>
            </a:r>
            <a:r>
              <a:rPr lang="en-US" altLang="zh-TW" dirty="0"/>
              <a:t> notebook. It includes launch records such as mission details, rocket specifications, launch sites, and success outcomes.</a:t>
            </a:r>
          </a:p>
          <a:p>
            <a:endParaRPr lang="en-US" altLang="zh-TW" dirty="0"/>
          </a:p>
          <a:p>
            <a:r>
              <a:rPr lang="en-US" altLang="zh-TW" dirty="0"/>
              <a:t>The objective is to analyze SpaceX launch data to identify factors related to launch success, extract meaningful insights from exploratory analysis, and build a predictive model that estimates the likelihood of a successful launch.</a:t>
            </a:r>
          </a:p>
          <a:p>
            <a:endParaRPr lang="en-US" altLang="zh-TW" dirty="0"/>
          </a:p>
          <a:p>
            <a:pPr marL="285750" indent="-285750">
              <a:buFont typeface="Arial" panose="020B0604020202020204" pitchFamily="34" charset="0"/>
              <a:buChar char="•"/>
            </a:pPr>
            <a:r>
              <a:rPr lang="en-US" altLang="zh-TW" b="1" dirty="0"/>
              <a:t>Key Research Questions:</a:t>
            </a:r>
          </a:p>
          <a:p>
            <a:r>
              <a:rPr lang="en-US" altLang="zh-TW" dirty="0"/>
              <a:t>Which launch features influence success the most?</a:t>
            </a:r>
            <a:r>
              <a:rPr lang="zh-TW" altLang="en-US" dirty="0"/>
              <a:t> </a:t>
            </a:r>
            <a:endParaRPr lang="en-US" altLang="zh-TW" dirty="0"/>
          </a:p>
          <a:p>
            <a:endParaRPr lang="en-US" altLang="zh-TW" dirty="0"/>
          </a:p>
          <a:p>
            <a:r>
              <a:rPr lang="en-US" altLang="zh-TW" dirty="0"/>
              <a:t>Can interactive visualizations reveal clear patterns in launch performance?</a:t>
            </a:r>
            <a:r>
              <a:rPr lang="zh-TW" altLang="en-US" dirty="0"/>
              <a:t> </a:t>
            </a:r>
            <a:endParaRPr lang="en-US" altLang="zh-TW" dirty="0"/>
          </a:p>
          <a:p>
            <a:endParaRPr lang="en-US" altLang="zh-TW" dirty="0"/>
          </a:p>
          <a:p>
            <a:r>
              <a:rPr lang="en-US" altLang="zh-TW" dirty="0"/>
              <a:t>Can we build a reliable classification model for launch outcome prediction?</a:t>
            </a:r>
            <a:r>
              <a:rPr lang="zh-TW" altLang="en-US" dirty="0"/>
              <a:t> </a:t>
            </a:r>
            <a:endParaRPr lang="en-US" altLang="zh-TW" dirty="0"/>
          </a:p>
          <a:p>
            <a:endParaRPr lang="en-US" altLang="zh-TW" b="1" dirty="0"/>
          </a:p>
          <a:p>
            <a:pPr marL="285750" indent="-285750">
              <a:buFont typeface="Arial" panose="020B0604020202020204" pitchFamily="34" charset="0"/>
              <a:buChar char="•"/>
            </a:pPr>
            <a:r>
              <a:rPr lang="en-US" altLang="zh-TW" b="1" dirty="0"/>
              <a:t>Tools Used:</a:t>
            </a:r>
          </a:p>
          <a:p>
            <a:r>
              <a:rPr lang="en-US" altLang="zh-TW" dirty="0"/>
              <a:t>Python, Pandas, SQL, </a:t>
            </a:r>
            <a:r>
              <a:rPr lang="en-US" altLang="zh-TW" dirty="0" err="1"/>
              <a:t>Plotly</a:t>
            </a:r>
            <a:r>
              <a:rPr lang="en-US" altLang="zh-TW" dirty="0"/>
              <a:t>, Folium, Dash, Scikit-learn.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6" name="圖片 5">
            <a:extLst>
              <a:ext uri="{FF2B5EF4-FFF2-40B4-BE49-F238E27FC236}">
                <a16:creationId xmlns:a16="http://schemas.microsoft.com/office/drawing/2014/main" id="{4D4CA166-2291-4872-870F-B5443015A7A8}"/>
              </a:ext>
            </a:extLst>
          </p:cNvPr>
          <p:cNvPicPr>
            <a:picLocks noChangeAspect="1"/>
          </p:cNvPicPr>
          <p:nvPr/>
        </p:nvPicPr>
        <p:blipFill>
          <a:blip r:embed="rId3"/>
          <a:stretch>
            <a:fillRect/>
          </a:stretch>
        </p:blipFill>
        <p:spPr>
          <a:xfrm>
            <a:off x="184912" y="1357023"/>
            <a:ext cx="11822175" cy="4143953"/>
          </a:xfrm>
          <a:prstGeom prst="rect">
            <a:avLst/>
          </a:prstGeom>
        </p:spPr>
      </p:pic>
      <p:sp>
        <p:nvSpPr>
          <p:cNvPr id="7" name="文字方塊 6">
            <a:extLst>
              <a:ext uri="{FF2B5EF4-FFF2-40B4-BE49-F238E27FC236}">
                <a16:creationId xmlns:a16="http://schemas.microsoft.com/office/drawing/2014/main" id="{9DE5017B-5AB6-468E-AEB2-3EA04269B5C2}"/>
              </a:ext>
            </a:extLst>
          </p:cNvPr>
          <p:cNvSpPr txBox="1"/>
          <p:nvPr/>
        </p:nvSpPr>
        <p:spPr>
          <a:xfrm>
            <a:off x="1750142" y="4672885"/>
            <a:ext cx="8200102" cy="1754326"/>
          </a:xfrm>
          <a:prstGeom prst="rect">
            <a:avLst/>
          </a:prstGeom>
          <a:noFill/>
        </p:spPr>
        <p:txBody>
          <a:bodyPr wrap="square">
            <a:spAutoFit/>
          </a:bodyPr>
          <a:lstStyle/>
          <a:p>
            <a:r>
              <a:rPr lang="en-US" altLang="zh-TW" dirty="0"/>
              <a:t>This pie chart shows the success and failure distribution for the launch site with the highest success ratio.</a:t>
            </a:r>
            <a:br>
              <a:rPr lang="en-US" altLang="zh-TW" dirty="0"/>
            </a:br>
            <a:r>
              <a:rPr lang="en-US" altLang="zh-TW" dirty="0"/>
              <a:t>The site demonstrates a strong dominance of successful missions, indicating reliable performance and consistent launch outcomes.</a:t>
            </a:r>
            <a:br>
              <a:rPr lang="en-US" altLang="zh-TW" dirty="0"/>
            </a:br>
            <a:r>
              <a:rPr lang="en-US" altLang="zh-TW" dirty="0"/>
              <a:t>The chart highlights how few failures occurred compared to successes, reinforcing why this site ranks highest in success rate.</a:t>
            </a:r>
            <a:endParaRPr lang="zh-TW" altLang="en-US"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圖片 3">
            <a:extLst>
              <a:ext uri="{FF2B5EF4-FFF2-40B4-BE49-F238E27FC236}">
                <a16:creationId xmlns:a16="http://schemas.microsoft.com/office/drawing/2014/main" id="{350FF775-2569-4EE1-A863-E63FFC798DE7}"/>
              </a:ext>
            </a:extLst>
          </p:cNvPr>
          <p:cNvPicPr>
            <a:picLocks noChangeAspect="1"/>
          </p:cNvPicPr>
          <p:nvPr/>
        </p:nvPicPr>
        <p:blipFill>
          <a:blip r:embed="rId3"/>
          <a:stretch>
            <a:fillRect/>
          </a:stretch>
        </p:blipFill>
        <p:spPr>
          <a:xfrm>
            <a:off x="942372" y="1398394"/>
            <a:ext cx="10515600" cy="4199803"/>
          </a:xfrm>
          <a:prstGeom prst="rect">
            <a:avLst/>
          </a:prstGeom>
        </p:spPr>
      </p:pic>
      <p:sp>
        <p:nvSpPr>
          <p:cNvPr id="8" name="文字方塊 7">
            <a:extLst>
              <a:ext uri="{FF2B5EF4-FFF2-40B4-BE49-F238E27FC236}">
                <a16:creationId xmlns:a16="http://schemas.microsoft.com/office/drawing/2014/main" id="{2F1ECD8E-154A-47FB-8740-D9358402BB5C}"/>
              </a:ext>
            </a:extLst>
          </p:cNvPr>
          <p:cNvSpPr txBox="1"/>
          <p:nvPr/>
        </p:nvSpPr>
        <p:spPr>
          <a:xfrm>
            <a:off x="639096" y="5598197"/>
            <a:ext cx="9861756" cy="1200329"/>
          </a:xfrm>
          <a:prstGeom prst="rect">
            <a:avLst/>
          </a:prstGeom>
          <a:noFill/>
        </p:spPr>
        <p:txBody>
          <a:bodyPr wrap="square">
            <a:spAutoFit/>
          </a:bodyPr>
          <a:lstStyle/>
          <a:p>
            <a:r>
              <a:rPr lang="en-US" altLang="zh-TW" dirty="0"/>
              <a:t>The scatter plot shows how payload mass relates to launch success.</a:t>
            </a:r>
            <a:br>
              <a:rPr lang="en-US" altLang="zh-TW" dirty="0"/>
            </a:br>
            <a:r>
              <a:rPr lang="en-US" altLang="zh-TW" dirty="0"/>
              <a:t>Most successful launches occur in the mid-range payload (around 2000–6000 kg).</a:t>
            </a:r>
            <a:br>
              <a:rPr lang="en-US" altLang="zh-TW" dirty="0"/>
            </a:br>
            <a:r>
              <a:rPr lang="en-US" altLang="zh-TW" dirty="0"/>
              <a:t>Booster versions such as FT show more successful points, indicating higher reliability.</a:t>
            </a:r>
            <a:br>
              <a:rPr lang="en-US" altLang="zh-TW" dirty="0"/>
            </a:br>
            <a:r>
              <a:rPr lang="en-US" altLang="zh-TW" dirty="0"/>
              <a:t>Different payload selections mainly change point density but the success pattern remains similar.</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圖片 2">
            <a:extLst>
              <a:ext uri="{FF2B5EF4-FFF2-40B4-BE49-F238E27FC236}">
                <a16:creationId xmlns:a16="http://schemas.microsoft.com/office/drawing/2014/main" id="{0F873EEF-2D73-45B6-B452-0742A034BEE9}"/>
              </a:ext>
            </a:extLst>
          </p:cNvPr>
          <p:cNvPicPr>
            <a:picLocks noChangeAspect="1"/>
          </p:cNvPicPr>
          <p:nvPr/>
        </p:nvPicPr>
        <p:blipFill>
          <a:blip r:embed="rId3"/>
          <a:stretch>
            <a:fillRect/>
          </a:stretch>
        </p:blipFill>
        <p:spPr>
          <a:xfrm>
            <a:off x="1222118" y="1511517"/>
            <a:ext cx="6581775" cy="4714875"/>
          </a:xfrm>
          <a:prstGeom prst="rect">
            <a:avLst/>
          </a:prstGeom>
        </p:spPr>
      </p:pic>
      <p:sp>
        <p:nvSpPr>
          <p:cNvPr id="8" name="文字方塊 7">
            <a:extLst>
              <a:ext uri="{FF2B5EF4-FFF2-40B4-BE49-F238E27FC236}">
                <a16:creationId xmlns:a16="http://schemas.microsoft.com/office/drawing/2014/main" id="{828D65BB-C926-4C5B-8244-2A1B4B8B7E39}"/>
              </a:ext>
            </a:extLst>
          </p:cNvPr>
          <p:cNvSpPr txBox="1"/>
          <p:nvPr/>
        </p:nvSpPr>
        <p:spPr>
          <a:xfrm>
            <a:off x="3126658" y="6427211"/>
            <a:ext cx="6096000" cy="369332"/>
          </a:xfrm>
          <a:prstGeom prst="rect">
            <a:avLst/>
          </a:prstGeom>
          <a:noFill/>
        </p:spPr>
        <p:txBody>
          <a:bodyPr wrap="square">
            <a:spAutoFit/>
          </a:bodyPr>
          <a:lstStyle/>
          <a:p>
            <a:r>
              <a:rPr lang="zh-TW" altLang="en-US" dirty="0"/>
              <a:t>Best Model: Logistic Regression with accuracy 1.0000</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圖片 2">
            <a:extLst>
              <a:ext uri="{FF2B5EF4-FFF2-40B4-BE49-F238E27FC236}">
                <a16:creationId xmlns:a16="http://schemas.microsoft.com/office/drawing/2014/main" id="{ED561C23-7A40-4767-9510-B845531EED12}"/>
              </a:ext>
            </a:extLst>
          </p:cNvPr>
          <p:cNvPicPr>
            <a:picLocks noChangeAspect="1"/>
          </p:cNvPicPr>
          <p:nvPr/>
        </p:nvPicPr>
        <p:blipFill>
          <a:blip r:embed="rId3"/>
          <a:stretch>
            <a:fillRect/>
          </a:stretch>
        </p:blipFill>
        <p:spPr>
          <a:xfrm>
            <a:off x="3147782" y="1294036"/>
            <a:ext cx="5896436" cy="53271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altLang="zh-TW" sz="2000" dirty="0"/>
              <a:t>This project combined data collection, exploratory analysis, geospatial visualization, interactive dashboarding, and machine learning to understand factors influencing SpaceX Falcon 9 launch success. The analyses showed clear improvements in launch reliability over time, identified payload ranges and booster versions associated with higher success rates, and highlighted performance differences across launch sites. The final classification model achieved strong predictive accuracy, demonstrating that launch outcomes can be effectively modeled using the engineered features.</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文字方塊 5">
            <a:extLst>
              <a:ext uri="{FF2B5EF4-FFF2-40B4-BE49-F238E27FC236}">
                <a16:creationId xmlns:a16="http://schemas.microsoft.com/office/drawing/2014/main" id="{AA4E8C75-6426-49FE-B839-9BAD1E355AB9}"/>
              </a:ext>
            </a:extLst>
          </p:cNvPr>
          <p:cNvSpPr txBox="1"/>
          <p:nvPr/>
        </p:nvSpPr>
        <p:spPr>
          <a:xfrm>
            <a:off x="770011" y="1304992"/>
            <a:ext cx="10420564" cy="5355312"/>
          </a:xfrm>
          <a:prstGeom prst="rect">
            <a:avLst/>
          </a:prstGeom>
          <a:noFill/>
        </p:spPr>
        <p:txBody>
          <a:bodyPr wrap="square">
            <a:spAutoFit/>
          </a:bodyPr>
          <a:lstStyle/>
          <a:p>
            <a:pPr marL="285750" indent="-285750">
              <a:buFont typeface="Arial" panose="020B0604020202020204" pitchFamily="34" charset="0"/>
              <a:buChar char="•"/>
            </a:pPr>
            <a:r>
              <a:rPr lang="en-US" altLang="zh-TW" b="1" dirty="0"/>
              <a:t>Data Collection Methodology</a:t>
            </a:r>
          </a:p>
          <a:p>
            <a:r>
              <a:rPr lang="en-US" altLang="zh-TW" dirty="0"/>
              <a:t>The dataset was obtained by querying the SpaceX public API using a custom </a:t>
            </a:r>
            <a:r>
              <a:rPr lang="en-US" altLang="zh-TW" dirty="0" err="1"/>
              <a:t>Jupyter</a:t>
            </a:r>
            <a:r>
              <a:rPr lang="en-US" altLang="zh-TW" dirty="0"/>
              <a:t> notebook. The collected data includes launch records, mission details, rocket configurations, launch sites, and outcome labels.</a:t>
            </a:r>
          </a:p>
          <a:p>
            <a:pPr marL="285750" indent="-285750">
              <a:buFont typeface="Arial" panose="020B0604020202020204" pitchFamily="34" charset="0"/>
              <a:buChar char="•"/>
            </a:pPr>
            <a:r>
              <a:rPr lang="en-US" altLang="zh-TW" b="1" dirty="0"/>
              <a:t>Data Wrangling</a:t>
            </a:r>
          </a:p>
          <a:p>
            <a:r>
              <a:rPr lang="en-US" altLang="zh-TW" dirty="0"/>
              <a:t>The raw API responses were transformed into structured tables. Missing values were handled, categorical fields were standardized, and additional features—such as launch year, orbit category, and success indicators—were created to support later analysis.</a:t>
            </a:r>
          </a:p>
          <a:p>
            <a:pPr marL="285750" indent="-285750">
              <a:buFont typeface="Arial" panose="020B0604020202020204" pitchFamily="34" charset="0"/>
              <a:buChar char="•"/>
            </a:pPr>
            <a:r>
              <a:rPr lang="en-US" altLang="zh-TW" b="1" dirty="0"/>
              <a:t>Exploratory Data Analysis (EDA)</a:t>
            </a:r>
          </a:p>
          <a:p>
            <a:r>
              <a:rPr lang="en-US" altLang="zh-TW" dirty="0"/>
              <a:t>EDA was conducted using visualizations and SQL queries to examine launch success rates, site performance, rocket characteristics, and temporal trends. This step highlighted key factors that may influence launch outcomes.</a:t>
            </a:r>
          </a:p>
          <a:p>
            <a:pPr marL="285750" indent="-285750">
              <a:buFont typeface="Arial" panose="020B0604020202020204" pitchFamily="34" charset="0"/>
              <a:buChar char="•"/>
            </a:pPr>
            <a:r>
              <a:rPr lang="en-US" altLang="zh-TW" b="1" dirty="0"/>
              <a:t>Interactive Visual Analytics</a:t>
            </a:r>
          </a:p>
          <a:p>
            <a:r>
              <a:rPr lang="en-US" altLang="zh-TW" dirty="0"/>
              <a:t>Folium was used to map launch locations, enabling spatial exploration of success patterns. A </a:t>
            </a:r>
            <a:r>
              <a:rPr lang="en-US" altLang="zh-TW" dirty="0" err="1"/>
              <a:t>Plotly</a:t>
            </a:r>
            <a:r>
              <a:rPr lang="en-US" altLang="zh-TW" dirty="0"/>
              <a:t> Dash dashboard was built to provide interactive filtering, trend exploration, and real-time visualization of analytical results.</a:t>
            </a:r>
          </a:p>
          <a:p>
            <a:pPr marL="285750" indent="-285750">
              <a:buFont typeface="Arial" panose="020B0604020202020204" pitchFamily="34" charset="0"/>
              <a:buChar char="•"/>
            </a:pPr>
            <a:r>
              <a:rPr lang="en-US" altLang="zh-TW" b="1" dirty="0"/>
              <a:t>Predictive Analysis Using Classification Models</a:t>
            </a:r>
          </a:p>
          <a:p>
            <a:r>
              <a:rPr lang="en-US" altLang="zh-TW" dirty="0"/>
              <a:t>A classification model was developed to predict launch success based on available features. The process included model selection, hyperparameter tuning, and evaluation using accuracy and confusion-matrix-based metrics.</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76973" y="6003318"/>
            <a:ext cx="2743200" cy="401638"/>
          </a:xfrm>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4" name="Rectangle 3">
            <a:extLst>
              <a:ext uri="{FF2B5EF4-FFF2-40B4-BE49-F238E27FC236}">
                <a16:creationId xmlns:a16="http://schemas.microsoft.com/office/drawing/2014/main" id="{C436F7CC-72B0-4592-9658-9C4294494546}"/>
              </a:ext>
            </a:extLst>
          </p:cNvPr>
          <p:cNvSpPr>
            <a:spLocks noChangeArrowheads="1"/>
          </p:cNvSpPr>
          <p:nvPr/>
        </p:nvSpPr>
        <p:spPr bwMode="auto">
          <a:xfrm>
            <a:off x="770011" y="1494084"/>
            <a:ext cx="835523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1. </a:t>
            </a:r>
            <a:r>
              <a:rPr kumimoji="0" lang="zh-TW" altLang="zh-TW" sz="1800" i="0" u="none" strike="noStrike" cap="none" normalizeH="0" baseline="0" dirty="0">
                <a:ln>
                  <a:noFill/>
                </a:ln>
                <a:solidFill>
                  <a:schemeClr val="tx1"/>
                </a:solidFill>
                <a:effectLst/>
              </a:rPr>
              <a:t>Queried SpaceX public REST API</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2. </a:t>
            </a:r>
            <a:r>
              <a:rPr kumimoji="0" lang="zh-TW" altLang="zh-TW" sz="1800" i="0" u="none" strike="noStrike" cap="none" normalizeH="0" baseline="0" dirty="0">
                <a:ln>
                  <a:noFill/>
                </a:ln>
                <a:solidFill>
                  <a:schemeClr val="tx1"/>
                </a:solidFill>
                <a:effectLst/>
              </a:rPr>
              <a:t>Retrieved launch records, mission details, rocket configurations, and launch outcome</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3. </a:t>
            </a:r>
            <a:r>
              <a:rPr kumimoji="0" lang="zh-TW" altLang="zh-TW" sz="1800" i="0" u="none" strike="noStrike" cap="none" normalizeH="0" baseline="0" dirty="0">
                <a:ln>
                  <a:noFill/>
                </a:ln>
                <a:solidFill>
                  <a:schemeClr val="tx1"/>
                </a:solidFill>
                <a:effectLst/>
              </a:rPr>
              <a:t>Used Python requests inside a Jupyter notebook</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4. </a:t>
            </a:r>
            <a:r>
              <a:rPr kumimoji="0" lang="zh-TW" altLang="zh-TW" sz="1800" i="0" u="none" strike="noStrike" cap="none" normalizeH="0" baseline="0" dirty="0">
                <a:ln>
                  <a:noFill/>
                </a:ln>
                <a:solidFill>
                  <a:schemeClr val="tx1"/>
                </a:solidFill>
                <a:effectLst/>
              </a:rPr>
              <a:t>Converted JSON responses into Pandas DataFrames</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lang="en-US" altLang="zh-TW" dirty="0"/>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5. </a:t>
            </a:r>
            <a:r>
              <a:rPr kumimoji="0" lang="zh-TW" altLang="zh-TW" sz="1800" i="0" u="none" strike="noStrike" cap="none" normalizeH="0" baseline="0" dirty="0">
                <a:ln>
                  <a:noFill/>
                </a:ln>
                <a:solidFill>
                  <a:schemeClr val="tx1"/>
                </a:solidFill>
                <a:effectLst/>
              </a:rPr>
              <a:t>Exported structured tables for wrangling, EDA, and modeling</a:t>
            </a:r>
          </a:p>
        </p:txBody>
      </p:sp>
      <p:sp>
        <p:nvSpPr>
          <p:cNvPr id="7" name="矩形 6">
            <a:extLst>
              <a:ext uri="{FF2B5EF4-FFF2-40B4-BE49-F238E27FC236}">
                <a16:creationId xmlns:a16="http://schemas.microsoft.com/office/drawing/2014/main" id="{C4A026C6-4EAF-45AF-B448-EC19A4050424}"/>
              </a:ext>
            </a:extLst>
          </p:cNvPr>
          <p:cNvSpPr/>
          <p:nvPr/>
        </p:nvSpPr>
        <p:spPr>
          <a:xfrm>
            <a:off x="131274" y="4568148"/>
            <a:ext cx="1538515"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1C326740-E9D7-4E89-B06E-EF5A376FB286}"/>
              </a:ext>
            </a:extLst>
          </p:cNvPr>
          <p:cNvSpPr txBox="1"/>
          <p:nvPr/>
        </p:nvSpPr>
        <p:spPr>
          <a:xfrm>
            <a:off x="269536" y="4598304"/>
            <a:ext cx="1261989" cy="646331"/>
          </a:xfrm>
          <a:prstGeom prst="rect">
            <a:avLst/>
          </a:prstGeom>
          <a:noFill/>
        </p:spPr>
        <p:txBody>
          <a:bodyPr wrap="square">
            <a:spAutoFit/>
          </a:bodyPr>
          <a:lstStyle/>
          <a:p>
            <a:pPr algn="ctr"/>
            <a:r>
              <a:rPr lang="zh-TW" altLang="en-US" dirty="0"/>
              <a:t>Access SpaceX API</a:t>
            </a:r>
          </a:p>
        </p:txBody>
      </p:sp>
      <p:sp>
        <p:nvSpPr>
          <p:cNvPr id="11" name="矩形 10">
            <a:extLst>
              <a:ext uri="{FF2B5EF4-FFF2-40B4-BE49-F238E27FC236}">
                <a16:creationId xmlns:a16="http://schemas.microsoft.com/office/drawing/2014/main" id="{BC26EB20-AE8D-4DD3-A680-4EE0937870DB}"/>
              </a:ext>
            </a:extLst>
          </p:cNvPr>
          <p:cNvSpPr/>
          <p:nvPr/>
        </p:nvSpPr>
        <p:spPr>
          <a:xfrm>
            <a:off x="1931499"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ACC0840-25B1-49FE-A593-3C876F2C4637}"/>
              </a:ext>
            </a:extLst>
          </p:cNvPr>
          <p:cNvSpPr txBox="1"/>
          <p:nvPr/>
        </p:nvSpPr>
        <p:spPr>
          <a:xfrm>
            <a:off x="1931499" y="4598304"/>
            <a:ext cx="1846567" cy="646331"/>
          </a:xfrm>
          <a:prstGeom prst="rect">
            <a:avLst/>
          </a:prstGeom>
          <a:noFill/>
        </p:spPr>
        <p:txBody>
          <a:bodyPr wrap="square">
            <a:spAutoFit/>
          </a:bodyPr>
          <a:lstStyle/>
          <a:p>
            <a:pPr algn="ctr"/>
            <a:r>
              <a:rPr lang="en-US" altLang="zh-TW" dirty="0"/>
              <a:t>Send GET request </a:t>
            </a:r>
          </a:p>
          <a:p>
            <a:pPr algn="ctr"/>
            <a:r>
              <a:rPr lang="en-US" altLang="zh-TW" dirty="0"/>
              <a:t>from </a:t>
            </a:r>
            <a:r>
              <a:rPr lang="en-US" altLang="zh-TW" dirty="0" err="1"/>
              <a:t>Jupyter</a:t>
            </a:r>
            <a:endParaRPr lang="zh-TW" altLang="en-US" dirty="0"/>
          </a:p>
        </p:txBody>
      </p:sp>
      <p:sp>
        <p:nvSpPr>
          <p:cNvPr id="14" name="矩形 13">
            <a:extLst>
              <a:ext uri="{FF2B5EF4-FFF2-40B4-BE49-F238E27FC236}">
                <a16:creationId xmlns:a16="http://schemas.microsoft.com/office/drawing/2014/main" id="{267D4DC6-4EF2-469C-92FD-B83A66A689BE}"/>
              </a:ext>
            </a:extLst>
          </p:cNvPr>
          <p:cNvSpPr/>
          <p:nvPr/>
        </p:nvSpPr>
        <p:spPr>
          <a:xfrm>
            <a:off x="4017775"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4C37F304-C52F-4833-B16E-A22F6DA9B706}"/>
              </a:ext>
            </a:extLst>
          </p:cNvPr>
          <p:cNvSpPr txBox="1"/>
          <p:nvPr/>
        </p:nvSpPr>
        <p:spPr>
          <a:xfrm>
            <a:off x="4017775" y="4598304"/>
            <a:ext cx="1846567" cy="646331"/>
          </a:xfrm>
          <a:prstGeom prst="rect">
            <a:avLst/>
          </a:prstGeom>
          <a:noFill/>
        </p:spPr>
        <p:txBody>
          <a:bodyPr wrap="square">
            <a:spAutoFit/>
          </a:bodyPr>
          <a:lstStyle/>
          <a:p>
            <a:pPr algn="ctr"/>
            <a:r>
              <a:rPr lang="en-US" altLang="zh-TW" dirty="0"/>
              <a:t>Receive JSON response</a:t>
            </a:r>
            <a:endParaRPr lang="zh-TW" altLang="en-US" dirty="0"/>
          </a:p>
        </p:txBody>
      </p:sp>
      <p:sp>
        <p:nvSpPr>
          <p:cNvPr id="16" name="矩形 15">
            <a:extLst>
              <a:ext uri="{FF2B5EF4-FFF2-40B4-BE49-F238E27FC236}">
                <a16:creationId xmlns:a16="http://schemas.microsoft.com/office/drawing/2014/main" id="{54711CFC-3535-4CA0-B2CF-82CABF6AB666}"/>
              </a:ext>
            </a:extLst>
          </p:cNvPr>
          <p:cNvSpPr/>
          <p:nvPr/>
        </p:nvSpPr>
        <p:spPr>
          <a:xfrm>
            <a:off x="6104051"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E18A8E66-116A-4064-AAB2-506BE2D01607}"/>
              </a:ext>
            </a:extLst>
          </p:cNvPr>
          <p:cNvSpPr txBox="1"/>
          <p:nvPr/>
        </p:nvSpPr>
        <p:spPr>
          <a:xfrm>
            <a:off x="6025695" y="4598304"/>
            <a:ext cx="2003277" cy="646331"/>
          </a:xfrm>
          <a:prstGeom prst="rect">
            <a:avLst/>
          </a:prstGeom>
          <a:noFill/>
        </p:spPr>
        <p:txBody>
          <a:bodyPr wrap="square">
            <a:spAutoFit/>
          </a:bodyPr>
          <a:lstStyle/>
          <a:p>
            <a:pPr algn="ctr"/>
            <a:r>
              <a:rPr lang="en-US" altLang="zh-TW" dirty="0"/>
              <a:t>Convert JSON Pandas </a:t>
            </a:r>
            <a:r>
              <a:rPr lang="en-US" altLang="zh-TW" dirty="0" err="1"/>
              <a:t>DataFrame</a:t>
            </a:r>
            <a:endParaRPr lang="zh-TW" altLang="en-US" dirty="0"/>
          </a:p>
        </p:txBody>
      </p:sp>
      <p:sp>
        <p:nvSpPr>
          <p:cNvPr id="18" name="矩形 17">
            <a:extLst>
              <a:ext uri="{FF2B5EF4-FFF2-40B4-BE49-F238E27FC236}">
                <a16:creationId xmlns:a16="http://schemas.microsoft.com/office/drawing/2014/main" id="{EE9C1BD9-4D85-45C2-8265-8FD70F7F5230}"/>
              </a:ext>
            </a:extLst>
          </p:cNvPr>
          <p:cNvSpPr/>
          <p:nvPr/>
        </p:nvSpPr>
        <p:spPr>
          <a:xfrm>
            <a:off x="8202006"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1781D3E8-B3AF-4B29-B203-4763789E413A}"/>
              </a:ext>
            </a:extLst>
          </p:cNvPr>
          <p:cNvSpPr txBox="1"/>
          <p:nvPr/>
        </p:nvSpPr>
        <p:spPr>
          <a:xfrm>
            <a:off x="8123650" y="4598304"/>
            <a:ext cx="2003277" cy="646331"/>
          </a:xfrm>
          <a:prstGeom prst="rect">
            <a:avLst/>
          </a:prstGeom>
          <a:noFill/>
        </p:spPr>
        <p:txBody>
          <a:bodyPr wrap="square">
            <a:spAutoFit/>
          </a:bodyPr>
          <a:lstStyle/>
          <a:p>
            <a:pPr algn="ctr"/>
            <a:r>
              <a:rPr lang="en-US" altLang="zh-TW" dirty="0"/>
              <a:t>Clean &amp; standardize fields</a:t>
            </a:r>
            <a:endParaRPr lang="zh-TW" altLang="en-US" dirty="0"/>
          </a:p>
        </p:txBody>
      </p:sp>
      <p:sp>
        <p:nvSpPr>
          <p:cNvPr id="20" name="矩形 19">
            <a:extLst>
              <a:ext uri="{FF2B5EF4-FFF2-40B4-BE49-F238E27FC236}">
                <a16:creationId xmlns:a16="http://schemas.microsoft.com/office/drawing/2014/main" id="{D255AD3A-B357-48DF-9F8D-812610ACF9B7}"/>
              </a:ext>
            </a:extLst>
          </p:cNvPr>
          <p:cNvSpPr/>
          <p:nvPr/>
        </p:nvSpPr>
        <p:spPr>
          <a:xfrm>
            <a:off x="10249881" y="4570204"/>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F40B54AA-B9C8-4C0C-B480-AC9E5156A556}"/>
              </a:ext>
            </a:extLst>
          </p:cNvPr>
          <p:cNvSpPr txBox="1"/>
          <p:nvPr/>
        </p:nvSpPr>
        <p:spPr>
          <a:xfrm>
            <a:off x="10171525" y="4600360"/>
            <a:ext cx="2003277" cy="646331"/>
          </a:xfrm>
          <a:prstGeom prst="rect">
            <a:avLst/>
          </a:prstGeom>
          <a:noFill/>
        </p:spPr>
        <p:txBody>
          <a:bodyPr wrap="square">
            <a:spAutoFit/>
          </a:bodyPr>
          <a:lstStyle/>
          <a:p>
            <a:pPr algn="ctr"/>
            <a:r>
              <a:rPr lang="en-US" altLang="zh-TW" dirty="0"/>
              <a:t>Save processed dataset</a:t>
            </a:r>
            <a:endParaRPr lang="zh-TW" altLang="en-US" dirty="0"/>
          </a:p>
        </p:txBody>
      </p:sp>
      <p:cxnSp>
        <p:nvCxnSpPr>
          <p:cNvPr id="22" name="直線單箭頭接點 21">
            <a:extLst>
              <a:ext uri="{FF2B5EF4-FFF2-40B4-BE49-F238E27FC236}">
                <a16:creationId xmlns:a16="http://schemas.microsoft.com/office/drawing/2014/main" id="{3E6DCD98-84EF-4CCB-A825-7C30E8149D28}"/>
              </a:ext>
            </a:extLst>
          </p:cNvPr>
          <p:cNvCxnSpPr>
            <a:stCxn id="7" idx="3"/>
            <a:endCxn id="13" idx="1"/>
          </p:cNvCxnSpPr>
          <p:nvPr/>
        </p:nvCxnSpPr>
        <p:spPr>
          <a:xfrm>
            <a:off x="1669789" y="491649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3E26832A-ADAC-42F9-ADD2-1F64D5792CEC}"/>
              </a:ext>
            </a:extLst>
          </p:cNvPr>
          <p:cNvCxnSpPr/>
          <p:nvPr/>
        </p:nvCxnSpPr>
        <p:spPr>
          <a:xfrm>
            <a:off x="3792675" y="491400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A98FCF22-7012-44D6-A347-2DB8772DC7EA}"/>
              </a:ext>
            </a:extLst>
          </p:cNvPr>
          <p:cNvCxnSpPr/>
          <p:nvPr/>
        </p:nvCxnSpPr>
        <p:spPr>
          <a:xfrm>
            <a:off x="5887814" y="491649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8097EB83-4D71-471A-9DC4-CF0F3AED815C}"/>
              </a:ext>
            </a:extLst>
          </p:cNvPr>
          <p:cNvCxnSpPr/>
          <p:nvPr/>
        </p:nvCxnSpPr>
        <p:spPr>
          <a:xfrm>
            <a:off x="7942917" y="491400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BBE107E3-4428-4EDC-B87D-CFAF02DFF56A}"/>
              </a:ext>
            </a:extLst>
          </p:cNvPr>
          <p:cNvCxnSpPr/>
          <p:nvPr/>
        </p:nvCxnSpPr>
        <p:spPr>
          <a:xfrm>
            <a:off x="10027366" y="4921470"/>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547D8A89-769D-4DD2-9681-E0C8DE829020}"/>
              </a:ext>
            </a:extLst>
          </p:cNvPr>
          <p:cNvSpPr txBox="1"/>
          <p:nvPr/>
        </p:nvSpPr>
        <p:spPr>
          <a:xfrm>
            <a:off x="1854618" y="5742472"/>
            <a:ext cx="8823214" cy="923330"/>
          </a:xfrm>
          <a:prstGeom prst="rect">
            <a:avLst/>
          </a:prstGeom>
          <a:noFill/>
        </p:spPr>
        <p:txBody>
          <a:bodyPr wrap="square">
            <a:spAutoFit/>
          </a:bodyPr>
          <a:lstStyle/>
          <a:p>
            <a:r>
              <a:rPr lang="zh-TW" altLang="en-US" dirty="0"/>
              <a:t>https://github.com/667788699/IBM-Data-Science-Professional-Certificate/blob/main/Applied%20Data%20Science%20Capstone/Module1/jupyter-labs-spacex-data-collection-api.ipynb</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文字方塊 6">
            <a:extLst>
              <a:ext uri="{FF2B5EF4-FFF2-40B4-BE49-F238E27FC236}">
                <a16:creationId xmlns:a16="http://schemas.microsoft.com/office/drawing/2014/main" id="{2E0824BA-A360-46A0-B1B4-E33BA507882E}"/>
              </a:ext>
            </a:extLst>
          </p:cNvPr>
          <p:cNvSpPr txBox="1"/>
          <p:nvPr/>
        </p:nvSpPr>
        <p:spPr>
          <a:xfrm>
            <a:off x="770011" y="1225689"/>
            <a:ext cx="6096000" cy="5632311"/>
          </a:xfrm>
          <a:prstGeom prst="rect">
            <a:avLst/>
          </a:prstGeom>
          <a:noFill/>
        </p:spPr>
        <p:txBody>
          <a:bodyPr wrap="square">
            <a:spAutoFit/>
          </a:bodyPr>
          <a:lstStyle/>
          <a:p>
            <a:r>
              <a:rPr lang="zh-TW" altLang="en-US" dirty="0"/>
              <a:t>Key Phrases (How the Data Was Collected)</a:t>
            </a:r>
          </a:p>
          <a:p>
            <a:endParaRPr lang="zh-TW" altLang="en-US" dirty="0"/>
          </a:p>
          <a:p>
            <a:r>
              <a:rPr lang="zh-TW" altLang="en-US" dirty="0"/>
              <a:t>Retrieved launch data using the SpaceX REST API</a:t>
            </a:r>
          </a:p>
          <a:p>
            <a:endParaRPr lang="zh-TW" altLang="en-US" dirty="0"/>
          </a:p>
          <a:p>
            <a:r>
              <a:rPr lang="zh-TW" altLang="en-US" dirty="0"/>
              <a:t>Performed HTTP GET requests directly through a Jupyter Notebook</a:t>
            </a:r>
          </a:p>
          <a:p>
            <a:endParaRPr lang="zh-TW" altLang="en-US" dirty="0"/>
          </a:p>
          <a:p>
            <a:r>
              <a:rPr lang="zh-TW" altLang="en-US" dirty="0"/>
              <a:t>Extracted JSON responses containing launch sites, mission details, rocket info, and launch outcome</a:t>
            </a:r>
          </a:p>
          <a:p>
            <a:endParaRPr lang="zh-TW" altLang="en-US" dirty="0"/>
          </a:p>
          <a:p>
            <a:r>
              <a:rPr lang="zh-TW" altLang="en-US" dirty="0"/>
              <a:t>Parsed JSON objects into Pandas DataFrames</a:t>
            </a:r>
          </a:p>
          <a:p>
            <a:endParaRPr lang="zh-TW" altLang="en-US" dirty="0"/>
          </a:p>
          <a:p>
            <a:r>
              <a:rPr lang="zh-TW" altLang="en-US" dirty="0"/>
              <a:t>Combined and cleaned the results to create a structured dataset for EDA and modeling</a:t>
            </a:r>
          </a:p>
          <a:p>
            <a:endParaRPr lang="zh-TW" altLang="en-US" dirty="0"/>
          </a:p>
          <a:p>
            <a:r>
              <a:rPr lang="zh-TW" altLang="en-US" dirty="0"/>
              <a:t>Notebook includes:</a:t>
            </a:r>
          </a:p>
          <a:p>
            <a:endParaRPr lang="zh-TW" altLang="en-US" dirty="0"/>
          </a:p>
          <a:p>
            <a:r>
              <a:rPr lang="zh-TW" altLang="en-US" dirty="0"/>
              <a:t>Completed API call code cell</a:t>
            </a:r>
          </a:p>
          <a:p>
            <a:endParaRPr lang="zh-TW" altLang="en-US" dirty="0"/>
          </a:p>
          <a:p>
            <a:r>
              <a:rPr lang="zh-TW" altLang="en-US" dirty="0"/>
              <a:t>Output display cell showing retrieved launch data</a:t>
            </a:r>
          </a:p>
        </p:txBody>
      </p:sp>
      <p:sp>
        <p:nvSpPr>
          <p:cNvPr id="27" name="文字方塊 26">
            <a:extLst>
              <a:ext uri="{FF2B5EF4-FFF2-40B4-BE49-F238E27FC236}">
                <a16:creationId xmlns:a16="http://schemas.microsoft.com/office/drawing/2014/main" id="{23E38CE5-355E-49FC-A30D-5C9F4D6389F9}"/>
              </a:ext>
            </a:extLst>
          </p:cNvPr>
          <p:cNvSpPr txBox="1"/>
          <p:nvPr/>
        </p:nvSpPr>
        <p:spPr>
          <a:xfrm>
            <a:off x="5997722" y="2204205"/>
            <a:ext cx="6096000" cy="3139321"/>
          </a:xfrm>
          <a:prstGeom prst="rect">
            <a:avLst/>
          </a:prstGeom>
          <a:noFill/>
        </p:spPr>
        <p:txBody>
          <a:bodyPr wrap="square">
            <a:spAutoFit/>
          </a:bodyPr>
          <a:lstStyle/>
          <a:p>
            <a:pPr algn="ctr"/>
            <a:r>
              <a:rPr lang="en-US" altLang="zh-TW" dirty="0"/>
              <a:t>D</a:t>
            </a:r>
            <a:r>
              <a:rPr lang="zh-TW" altLang="en-US" dirty="0"/>
              <a:t>efine SpaceX API Endpoints</a:t>
            </a:r>
          </a:p>
          <a:p>
            <a:pPr algn="ctr"/>
            <a:r>
              <a:rPr lang="zh-TW" altLang="en-US" dirty="0"/>
              <a:t>                       </a:t>
            </a:r>
          </a:p>
          <a:p>
            <a:pPr algn="ctr"/>
            <a:r>
              <a:rPr lang="zh-TW" altLang="en-US" dirty="0"/>
              <a:t>Send REST GET Request</a:t>
            </a:r>
          </a:p>
          <a:p>
            <a:pPr algn="ctr"/>
            <a:r>
              <a:rPr lang="zh-TW" altLang="en-US" dirty="0"/>
              <a:t>                       </a:t>
            </a:r>
          </a:p>
          <a:p>
            <a:pPr algn="ctr"/>
            <a:r>
              <a:rPr lang="zh-TW" altLang="en-US" dirty="0"/>
              <a:t>Receive JSON Response</a:t>
            </a:r>
          </a:p>
          <a:p>
            <a:pPr algn="ctr"/>
            <a:r>
              <a:rPr lang="zh-TW" altLang="en-US" dirty="0"/>
              <a:t>                       </a:t>
            </a:r>
          </a:p>
          <a:p>
            <a:pPr algn="ctr"/>
            <a:r>
              <a:rPr lang="zh-TW" altLang="en-US" dirty="0"/>
              <a:t>Parse JSON → Pandas DataFrame</a:t>
            </a:r>
          </a:p>
          <a:p>
            <a:pPr algn="ctr"/>
            <a:r>
              <a:rPr lang="zh-TW" altLang="en-US" dirty="0"/>
              <a:t>                       </a:t>
            </a:r>
          </a:p>
          <a:p>
            <a:pPr algn="ctr"/>
            <a:r>
              <a:rPr lang="zh-TW" altLang="en-US" dirty="0"/>
              <a:t>Clean, Filter, and Select Key Features</a:t>
            </a:r>
          </a:p>
          <a:p>
            <a:pPr algn="ctr"/>
            <a:r>
              <a:rPr lang="zh-TW" altLang="en-US" dirty="0"/>
              <a:t>                       </a:t>
            </a:r>
            <a:endParaRPr lang="en-US" altLang="zh-TW" dirty="0"/>
          </a:p>
          <a:p>
            <a:pPr algn="ctr"/>
            <a:r>
              <a:rPr lang="zh-TW" altLang="en-US" dirty="0"/>
              <a:t>Export Final Dataset for Analysis</a:t>
            </a:r>
          </a:p>
        </p:txBody>
      </p:sp>
      <p:cxnSp>
        <p:nvCxnSpPr>
          <p:cNvPr id="29" name="直線單箭頭接點 28">
            <a:extLst>
              <a:ext uri="{FF2B5EF4-FFF2-40B4-BE49-F238E27FC236}">
                <a16:creationId xmlns:a16="http://schemas.microsoft.com/office/drawing/2014/main" id="{3A1D0B3A-9FDB-4763-B87E-DDA33BB638E6}"/>
              </a:ext>
            </a:extLst>
          </p:cNvPr>
          <p:cNvCxnSpPr/>
          <p:nvPr/>
        </p:nvCxnSpPr>
        <p:spPr>
          <a:xfrm>
            <a:off x="9045722" y="2466975"/>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6A6B425-E7C5-4E36-840A-40873379FAC9}"/>
              </a:ext>
            </a:extLst>
          </p:cNvPr>
          <p:cNvCxnSpPr/>
          <p:nvPr/>
        </p:nvCxnSpPr>
        <p:spPr>
          <a:xfrm>
            <a:off x="9045722" y="3038475"/>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5DF5B49-FDA2-44D1-A039-F1CF433FDF25}"/>
              </a:ext>
            </a:extLst>
          </p:cNvPr>
          <p:cNvCxnSpPr/>
          <p:nvPr/>
        </p:nvCxnSpPr>
        <p:spPr>
          <a:xfrm>
            <a:off x="9045722" y="361670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6983AFC0-34C0-48AB-A1C6-E7AF07831D9F}"/>
              </a:ext>
            </a:extLst>
          </p:cNvPr>
          <p:cNvCxnSpPr/>
          <p:nvPr/>
        </p:nvCxnSpPr>
        <p:spPr>
          <a:xfrm>
            <a:off x="9045722" y="418820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C03E6DC3-8944-43D6-868E-4E8B8EE7EDBC}"/>
              </a:ext>
            </a:extLst>
          </p:cNvPr>
          <p:cNvCxnSpPr/>
          <p:nvPr/>
        </p:nvCxnSpPr>
        <p:spPr>
          <a:xfrm>
            <a:off x="9045722" y="473112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0752B2D2-2941-431C-AAD8-308427F7212E}"/>
              </a:ext>
            </a:extLst>
          </p:cNvPr>
          <p:cNvSpPr txBox="1"/>
          <p:nvPr/>
        </p:nvSpPr>
        <p:spPr>
          <a:xfrm>
            <a:off x="5666772" y="5497848"/>
            <a:ext cx="6096000" cy="923330"/>
          </a:xfrm>
          <a:prstGeom prst="rect">
            <a:avLst/>
          </a:prstGeom>
          <a:noFill/>
        </p:spPr>
        <p:txBody>
          <a:bodyPr wrap="square">
            <a:spAutoFit/>
          </a:bodyPr>
          <a:lstStyle/>
          <a:p>
            <a:r>
              <a:rPr lang="en-US" altLang="zh-TW" dirty="0"/>
              <a:t>https://github.com/667788699/IBM-Data-Science-Professional-Certificate/blob/main/Applied%20Data%20Science%20Capstone/Module1/jupyter-labs-spacex-data-collection-api.ipynb</a:t>
            </a:r>
            <a:endParaRPr lang="zh-TW" alt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文字方塊 7">
            <a:extLst>
              <a:ext uri="{FF2B5EF4-FFF2-40B4-BE49-F238E27FC236}">
                <a16:creationId xmlns:a16="http://schemas.microsoft.com/office/drawing/2014/main" id="{E8B8A8A4-37E0-4B2C-B970-FAC595A10098}"/>
              </a:ext>
            </a:extLst>
          </p:cNvPr>
          <p:cNvSpPr txBox="1"/>
          <p:nvPr/>
        </p:nvSpPr>
        <p:spPr>
          <a:xfrm>
            <a:off x="6027811" y="2063175"/>
            <a:ext cx="6096000" cy="3139321"/>
          </a:xfrm>
          <a:prstGeom prst="rect">
            <a:avLst/>
          </a:prstGeom>
          <a:noFill/>
        </p:spPr>
        <p:txBody>
          <a:bodyPr wrap="square">
            <a:spAutoFit/>
          </a:bodyPr>
          <a:lstStyle/>
          <a:p>
            <a:pPr algn="ctr"/>
            <a:r>
              <a:rPr lang="zh-TW" altLang="en-US" dirty="0"/>
              <a:t>Define target URL for scraping</a:t>
            </a:r>
          </a:p>
          <a:p>
            <a:pPr algn="ctr"/>
            <a:r>
              <a:rPr lang="zh-TW" altLang="en-US" dirty="0"/>
              <a:t>                       </a:t>
            </a:r>
          </a:p>
          <a:p>
            <a:pPr algn="ctr"/>
            <a:r>
              <a:rPr lang="zh-TW" altLang="en-US" dirty="0"/>
              <a:t>Send HTTP GET request</a:t>
            </a:r>
          </a:p>
          <a:p>
            <a:pPr algn="ctr"/>
            <a:r>
              <a:rPr lang="zh-TW" altLang="en-US" dirty="0"/>
              <a:t>                       </a:t>
            </a:r>
          </a:p>
          <a:p>
            <a:pPr algn="ctr"/>
            <a:r>
              <a:rPr lang="zh-TW" altLang="en-US" dirty="0"/>
              <a:t>Receive HTML content</a:t>
            </a:r>
          </a:p>
          <a:p>
            <a:pPr algn="ctr"/>
            <a:r>
              <a:rPr lang="zh-TW" altLang="en-US" dirty="0"/>
              <a:t>                       </a:t>
            </a:r>
          </a:p>
          <a:p>
            <a:pPr algn="ctr"/>
            <a:r>
              <a:rPr lang="zh-TW" altLang="en-US" dirty="0"/>
              <a:t>Parse HTML with BeautifulSoup (tables, tags)</a:t>
            </a:r>
          </a:p>
          <a:p>
            <a:pPr algn="ctr"/>
            <a:r>
              <a:rPr lang="zh-TW" altLang="en-US" dirty="0"/>
              <a:t>                       </a:t>
            </a:r>
          </a:p>
          <a:p>
            <a:pPr algn="ctr"/>
            <a:r>
              <a:rPr lang="zh-TW" altLang="en-US" dirty="0"/>
              <a:t>Extract launch info → Pandas DataFrame</a:t>
            </a:r>
          </a:p>
          <a:p>
            <a:pPr algn="ctr"/>
            <a:r>
              <a:rPr lang="zh-TW" altLang="en-US" dirty="0"/>
              <a:t>                       </a:t>
            </a:r>
            <a:endParaRPr lang="en-US" altLang="zh-TW" dirty="0"/>
          </a:p>
          <a:p>
            <a:pPr algn="ctr"/>
            <a:r>
              <a:rPr lang="zh-TW" altLang="en-US" dirty="0"/>
              <a:t>Clean &amp; integrate scraped fields with API dataset</a:t>
            </a:r>
          </a:p>
        </p:txBody>
      </p:sp>
      <p:cxnSp>
        <p:nvCxnSpPr>
          <p:cNvPr id="9" name="直線單箭頭接點 8">
            <a:extLst>
              <a:ext uri="{FF2B5EF4-FFF2-40B4-BE49-F238E27FC236}">
                <a16:creationId xmlns:a16="http://schemas.microsoft.com/office/drawing/2014/main" id="{17EC8363-EDBE-4CE0-858C-BD8BDB6A2409}"/>
              </a:ext>
            </a:extLst>
          </p:cNvPr>
          <p:cNvCxnSpPr/>
          <p:nvPr/>
        </p:nvCxnSpPr>
        <p:spPr>
          <a:xfrm>
            <a:off x="9063258" y="230981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71EC9D0-FAA3-4312-9B1E-63D98A8A6C3E}"/>
              </a:ext>
            </a:extLst>
          </p:cNvPr>
          <p:cNvCxnSpPr/>
          <p:nvPr/>
        </p:nvCxnSpPr>
        <p:spPr>
          <a:xfrm>
            <a:off x="9063258" y="288131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D6C9FE73-5119-44E0-ACA6-246EDBFC6AF3}"/>
              </a:ext>
            </a:extLst>
          </p:cNvPr>
          <p:cNvCxnSpPr/>
          <p:nvPr/>
        </p:nvCxnSpPr>
        <p:spPr>
          <a:xfrm>
            <a:off x="9063258" y="345953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95B1DC93-E5B0-4D46-8533-36F077D6CEFD}"/>
              </a:ext>
            </a:extLst>
          </p:cNvPr>
          <p:cNvCxnSpPr/>
          <p:nvPr/>
        </p:nvCxnSpPr>
        <p:spPr>
          <a:xfrm>
            <a:off x="9063258" y="403103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5E8E703E-D98D-44E8-89DC-86C6EE762AE1}"/>
              </a:ext>
            </a:extLst>
          </p:cNvPr>
          <p:cNvCxnSpPr/>
          <p:nvPr/>
        </p:nvCxnSpPr>
        <p:spPr>
          <a:xfrm>
            <a:off x="9063258" y="457396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0CD04BC1-D2E6-4886-9CD2-B16E8DFEFC1C}"/>
              </a:ext>
            </a:extLst>
          </p:cNvPr>
          <p:cNvSpPr txBox="1"/>
          <p:nvPr/>
        </p:nvSpPr>
        <p:spPr>
          <a:xfrm>
            <a:off x="770011" y="1392499"/>
            <a:ext cx="6096000" cy="5078313"/>
          </a:xfrm>
          <a:prstGeom prst="rect">
            <a:avLst/>
          </a:prstGeom>
          <a:noFill/>
        </p:spPr>
        <p:txBody>
          <a:bodyPr wrap="square">
            <a:spAutoFit/>
          </a:bodyPr>
          <a:lstStyle/>
          <a:p>
            <a:r>
              <a:rPr lang="zh-TW" altLang="en-US" dirty="0"/>
              <a:t>Used Python requests to send HTTP GET requests to a public SpaceX data webpage</a:t>
            </a:r>
          </a:p>
          <a:p>
            <a:endParaRPr lang="zh-TW" altLang="en-US" dirty="0"/>
          </a:p>
          <a:p>
            <a:r>
              <a:rPr lang="zh-TW" altLang="en-US" dirty="0"/>
              <a:t>Retrieved HTML content containing launch records</a:t>
            </a:r>
          </a:p>
          <a:p>
            <a:endParaRPr lang="zh-TW" altLang="en-US" dirty="0"/>
          </a:p>
          <a:p>
            <a:r>
              <a:rPr lang="zh-TW" altLang="en-US" dirty="0"/>
              <a:t>Parsed HTML using BeautifulSoup to extract tables and relevant fields</a:t>
            </a:r>
          </a:p>
          <a:p>
            <a:endParaRPr lang="zh-TW" altLang="en-US" dirty="0"/>
          </a:p>
          <a:p>
            <a:r>
              <a:rPr lang="zh-TW" altLang="en-US" dirty="0"/>
              <a:t>Converted extracted data into a Pandas DataFrame</a:t>
            </a:r>
          </a:p>
          <a:p>
            <a:endParaRPr lang="zh-TW" altLang="en-US" dirty="0"/>
          </a:p>
          <a:p>
            <a:r>
              <a:rPr lang="zh-TW" altLang="en-US" dirty="0"/>
              <a:t>Cleaned, filtered, and merged results with API data for further analysis</a:t>
            </a:r>
          </a:p>
          <a:p>
            <a:endParaRPr lang="zh-TW" altLang="en-US" dirty="0"/>
          </a:p>
          <a:p>
            <a:r>
              <a:rPr lang="zh-TW" altLang="en-US" dirty="0"/>
              <a:t>Notebook includes:</a:t>
            </a:r>
          </a:p>
          <a:p>
            <a:endParaRPr lang="zh-TW" altLang="en-US" dirty="0"/>
          </a:p>
          <a:p>
            <a:r>
              <a:rPr lang="zh-TW" altLang="en-US" dirty="0"/>
              <a:t>Code cell performing scraping</a:t>
            </a:r>
          </a:p>
          <a:p>
            <a:endParaRPr lang="zh-TW" altLang="en-US" dirty="0"/>
          </a:p>
          <a:p>
            <a:r>
              <a:rPr lang="zh-TW" altLang="en-US" dirty="0"/>
              <a:t>Output cell displaying parsed table</a:t>
            </a:r>
          </a:p>
        </p:txBody>
      </p:sp>
      <p:sp>
        <p:nvSpPr>
          <p:cNvPr id="15" name="文字方塊 14">
            <a:extLst>
              <a:ext uri="{FF2B5EF4-FFF2-40B4-BE49-F238E27FC236}">
                <a16:creationId xmlns:a16="http://schemas.microsoft.com/office/drawing/2014/main" id="{520B5CEF-63D7-4A0E-A55F-0DF1C3016CC5}"/>
              </a:ext>
            </a:extLst>
          </p:cNvPr>
          <p:cNvSpPr txBox="1"/>
          <p:nvPr/>
        </p:nvSpPr>
        <p:spPr>
          <a:xfrm>
            <a:off x="4345858" y="5792171"/>
            <a:ext cx="6096000" cy="923330"/>
          </a:xfrm>
          <a:prstGeom prst="rect">
            <a:avLst/>
          </a:prstGeom>
          <a:noFill/>
        </p:spPr>
        <p:txBody>
          <a:bodyPr wrap="square">
            <a:spAutoFit/>
          </a:bodyPr>
          <a:lstStyle/>
          <a:p>
            <a:r>
              <a:rPr lang="en-US" altLang="zh-TW" dirty="0"/>
              <a:t>https://github.com/667788699/IBM-Data-Science-Professional-Certificate/blob/main/Applied%20Data%20Science%20Capstone/Module1/jupyter-labs-webscraping.ipynb</a:t>
            </a:r>
            <a:endParaRPr lang="zh-TW" alt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224</TotalTime>
  <Words>4261</Words>
  <Application>Microsoft Office PowerPoint</Application>
  <PresentationFormat>寬螢幕</PresentationFormat>
  <Paragraphs>510</Paragraphs>
  <Slides>47</Slides>
  <Notes>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47</vt:i4>
      </vt:variant>
    </vt:vector>
  </HeadingPairs>
  <TitlesOfParts>
    <vt:vector size="56" baseType="lpstr">
      <vt:lpstr>Arial Unicode MS</vt:lpstr>
      <vt:lpstr>IBM Plex Mono Text</vt:lpstr>
      <vt:lpstr>Abadi</vt:lpstr>
      <vt:lpstr>Arial</vt:lpstr>
      <vt:lpstr>Calibri</vt:lpstr>
      <vt:lpstr>Calibri Light</vt:lpstr>
      <vt:lpstr>Consolas</vt:lpstr>
      <vt:lpstr>IBM Plex Mono SemiBold</vt:lpstr>
      <vt:lpstr>Custom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游劉齊 YU, LIU-CHI</cp:lastModifiedBy>
  <cp:revision>213</cp:revision>
  <dcterms:created xsi:type="dcterms:W3CDTF">2021-04-29T18:58:34Z</dcterms:created>
  <dcterms:modified xsi:type="dcterms:W3CDTF">2025-12-09T07:30:41Z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